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8" r:id="rId2"/>
    <p:sldId id="269" r:id="rId3"/>
    <p:sldId id="270" r:id="rId4"/>
    <p:sldId id="272" r:id="rId5"/>
    <p:sldId id="273" r:id="rId6"/>
    <p:sldId id="271" r:id="rId7"/>
    <p:sldId id="274" r:id="rId8"/>
    <p:sldId id="275" r:id="rId9"/>
    <p:sldId id="277" r:id="rId10"/>
    <p:sldId id="279" r:id="rId11"/>
    <p:sldId id="276" r:id="rId12"/>
    <p:sldId id="278" r:id="rId13"/>
    <p:sldId id="281" r:id="rId14"/>
    <p:sldId id="283" r:id="rId15"/>
    <p:sldId id="284" r:id="rId16"/>
    <p:sldId id="285" r:id="rId17"/>
    <p:sldId id="287" r:id="rId18"/>
    <p:sldId id="286" r:id="rId19"/>
    <p:sldId id="288" r:id="rId20"/>
    <p:sldId id="289" r:id="rId21"/>
    <p:sldId id="291" r:id="rId22"/>
    <p:sldId id="292" r:id="rId23"/>
    <p:sldId id="293" r:id="rId24"/>
    <p:sldId id="294" r:id="rId25"/>
    <p:sldId id="290"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FDD10-F838-4E43-8848-FAEDDB50F2F4}"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1B4A522-B503-4993-B87E-74DB5E35769F}">
      <dgm:prSet phldrT="[Text]"/>
      <dgm:spPr/>
      <dgm:t>
        <a:bodyPr/>
        <a:lstStyle/>
        <a:p>
          <a:r>
            <a:rPr lang="en-US" b="1" dirty="0"/>
            <a:t>Examples </a:t>
          </a:r>
          <a:endParaRPr lang="en-US" dirty="0"/>
        </a:p>
      </dgm:t>
    </dgm:pt>
    <dgm:pt modelId="{384C9A0C-5524-4F89-8935-9F590F2066EA}" type="parTrans" cxnId="{B29258D8-394A-4423-8240-4C3DC4D42EB2}">
      <dgm:prSet/>
      <dgm:spPr/>
      <dgm:t>
        <a:bodyPr/>
        <a:lstStyle/>
        <a:p>
          <a:endParaRPr lang="en-US"/>
        </a:p>
      </dgm:t>
    </dgm:pt>
    <dgm:pt modelId="{9B5FFA29-2E4B-402A-AEEE-36E5C2B3C620}" type="sibTrans" cxnId="{B29258D8-394A-4423-8240-4C3DC4D42EB2}">
      <dgm:prSet/>
      <dgm:spPr/>
      <dgm:t>
        <a:bodyPr/>
        <a:lstStyle/>
        <a:p>
          <a:endParaRPr lang="en-US"/>
        </a:p>
      </dgm:t>
    </dgm:pt>
    <dgm:pt modelId="{48334951-8390-404D-A42D-84EFE2A58E57}">
      <dgm:prSet phldrT="[Text]"/>
      <dgm:spPr/>
      <dgm:t>
        <a:bodyPr/>
        <a:lstStyle/>
        <a:p>
          <a:pPr>
            <a:buFont typeface="Arial" panose="020B0604020202020204" pitchFamily="34" charset="0"/>
            <a:buChar char="•"/>
          </a:pPr>
          <a:r>
            <a:rPr lang="en-US" b="1" dirty="0"/>
            <a:t>Retrieval of Images Based on Their Contents</a:t>
          </a:r>
          <a:endParaRPr lang="en-US" dirty="0"/>
        </a:p>
      </dgm:t>
    </dgm:pt>
    <dgm:pt modelId="{AE7BA6BD-A9AA-4EB0-A01F-337B1ED7D528}" type="parTrans" cxnId="{7C7D243B-22BB-48DE-BDC7-C51DF004BC94}">
      <dgm:prSet/>
      <dgm:spPr/>
      <dgm:t>
        <a:bodyPr/>
        <a:lstStyle/>
        <a:p>
          <a:endParaRPr lang="en-US"/>
        </a:p>
      </dgm:t>
    </dgm:pt>
    <dgm:pt modelId="{E943AA50-4898-48D3-B500-ACF3E5AD8C1A}" type="sibTrans" cxnId="{7C7D243B-22BB-48DE-BDC7-C51DF004BC94}">
      <dgm:prSet/>
      <dgm:spPr/>
      <dgm:t>
        <a:bodyPr/>
        <a:lstStyle/>
        <a:p>
          <a:endParaRPr lang="en-US"/>
        </a:p>
      </dgm:t>
    </dgm:pt>
    <dgm:pt modelId="{AA7B0542-DE1F-4B5F-9DEE-053FA6DC3501}">
      <dgm:prSet phldrT="[Text]"/>
      <dgm:spPr/>
      <dgm:t>
        <a:bodyPr/>
        <a:lstStyle/>
        <a:p>
          <a:pPr>
            <a:buFont typeface="Arial" panose="020B0604020202020204" pitchFamily="34" charset="0"/>
            <a:buChar char="•"/>
          </a:pPr>
          <a:r>
            <a:rPr lang="en-US" b="1" dirty="0"/>
            <a:t>Categorization of Images</a:t>
          </a:r>
          <a:endParaRPr lang="en-US" dirty="0"/>
        </a:p>
      </dgm:t>
    </dgm:pt>
    <dgm:pt modelId="{7491EDEB-14A8-4321-9891-40EDDE3B6D7E}" type="parTrans" cxnId="{7B3E7474-ABE4-4BAC-A4F8-EE292B53C3AD}">
      <dgm:prSet/>
      <dgm:spPr/>
      <dgm:t>
        <a:bodyPr/>
        <a:lstStyle/>
        <a:p>
          <a:endParaRPr lang="en-US"/>
        </a:p>
      </dgm:t>
    </dgm:pt>
    <dgm:pt modelId="{BEE748B4-CC16-46E8-8170-53510E71345F}" type="sibTrans" cxnId="{7B3E7474-ABE4-4BAC-A4F8-EE292B53C3AD}">
      <dgm:prSet/>
      <dgm:spPr/>
      <dgm:t>
        <a:bodyPr/>
        <a:lstStyle/>
        <a:p>
          <a:endParaRPr lang="en-US"/>
        </a:p>
      </dgm:t>
    </dgm:pt>
    <dgm:pt modelId="{5E079696-BBA6-48BC-9733-D5567F822541}">
      <dgm:prSet phldrT="[Text]"/>
      <dgm:spPr/>
      <dgm:t>
        <a:bodyPr/>
        <a:lstStyle/>
        <a:p>
          <a:pPr>
            <a:buFont typeface="Arial" panose="020B0604020202020204" pitchFamily="34" charset="0"/>
            <a:buChar char="•"/>
          </a:pPr>
          <a:r>
            <a:rPr lang="en-US" b="1" dirty="0"/>
            <a:t>Object Detection </a:t>
          </a:r>
          <a:endParaRPr lang="en-US" dirty="0"/>
        </a:p>
      </dgm:t>
    </dgm:pt>
    <dgm:pt modelId="{144B329B-3A8B-4448-9EF2-0EA0AAE71EDA}" type="parTrans" cxnId="{69440BC9-4EFE-414C-A6B6-41B68A4D81C9}">
      <dgm:prSet/>
      <dgm:spPr/>
      <dgm:t>
        <a:bodyPr/>
        <a:lstStyle/>
        <a:p>
          <a:endParaRPr lang="en-US"/>
        </a:p>
      </dgm:t>
    </dgm:pt>
    <dgm:pt modelId="{6AA4ABB4-6B52-48F9-912A-B2CDA6A8C2D6}" type="sibTrans" cxnId="{69440BC9-4EFE-414C-A6B6-41B68A4D81C9}">
      <dgm:prSet/>
      <dgm:spPr/>
      <dgm:t>
        <a:bodyPr/>
        <a:lstStyle/>
        <a:p>
          <a:endParaRPr lang="en-US"/>
        </a:p>
      </dgm:t>
    </dgm:pt>
    <dgm:pt modelId="{088B0F61-AA3A-4C73-B829-80C270C19695}">
      <dgm:prSet phldrT="[Text]"/>
      <dgm:spPr/>
      <dgm:t>
        <a:bodyPr/>
        <a:lstStyle/>
        <a:p>
          <a:pPr>
            <a:buFont typeface="Arial" panose="020B0604020202020204" pitchFamily="34" charset="0"/>
            <a:buChar char="•"/>
          </a:pPr>
          <a:r>
            <a:rPr lang="en-US" b="1" dirty="0"/>
            <a:t>Observation of Moving Objects</a:t>
          </a:r>
          <a:endParaRPr lang="en-US" dirty="0"/>
        </a:p>
      </dgm:t>
    </dgm:pt>
    <dgm:pt modelId="{06CAB587-DA6A-4235-998D-35FC8AB61B57}" type="parTrans" cxnId="{D6D9E69A-62B0-4315-9A92-9CD377A5369E}">
      <dgm:prSet/>
      <dgm:spPr/>
      <dgm:t>
        <a:bodyPr/>
        <a:lstStyle/>
        <a:p>
          <a:endParaRPr lang="en-US"/>
        </a:p>
      </dgm:t>
    </dgm:pt>
    <dgm:pt modelId="{244C9D5D-8C0E-4BAB-974C-1B6D25F9098E}" type="sibTrans" cxnId="{D6D9E69A-62B0-4315-9A92-9CD377A5369E}">
      <dgm:prSet/>
      <dgm:spPr/>
      <dgm:t>
        <a:bodyPr/>
        <a:lstStyle/>
        <a:p>
          <a:endParaRPr lang="en-US"/>
        </a:p>
      </dgm:t>
    </dgm:pt>
    <dgm:pt modelId="{2A03F465-3C23-4185-BD7D-4A3F2C132506}" type="pres">
      <dgm:prSet presAssocID="{FF8FDD10-F838-4E43-8848-FAEDDB50F2F4}" presName="composite" presStyleCnt="0">
        <dgm:presLayoutVars>
          <dgm:chMax val="1"/>
          <dgm:dir/>
          <dgm:resizeHandles val="exact"/>
        </dgm:presLayoutVars>
      </dgm:prSet>
      <dgm:spPr/>
    </dgm:pt>
    <dgm:pt modelId="{D53E4E3A-C556-4637-A88E-0252BA4F2F81}" type="pres">
      <dgm:prSet presAssocID="{FF8FDD10-F838-4E43-8848-FAEDDB50F2F4}" presName="radial" presStyleCnt="0">
        <dgm:presLayoutVars>
          <dgm:animLvl val="ctr"/>
        </dgm:presLayoutVars>
      </dgm:prSet>
      <dgm:spPr/>
    </dgm:pt>
    <dgm:pt modelId="{973BB2A6-EB27-4B72-A2CA-ACD57549B63C}" type="pres">
      <dgm:prSet presAssocID="{21B4A522-B503-4993-B87E-74DB5E35769F}" presName="centerShape" presStyleLbl="vennNode1" presStyleIdx="0" presStyleCnt="5"/>
      <dgm:spPr/>
    </dgm:pt>
    <dgm:pt modelId="{8DCACD8B-DCA3-44E8-AEA1-C621687C261E}" type="pres">
      <dgm:prSet presAssocID="{48334951-8390-404D-A42D-84EFE2A58E57}" presName="node" presStyleLbl="vennNode1" presStyleIdx="1" presStyleCnt="5">
        <dgm:presLayoutVars>
          <dgm:bulletEnabled val="1"/>
        </dgm:presLayoutVars>
      </dgm:prSet>
      <dgm:spPr/>
    </dgm:pt>
    <dgm:pt modelId="{ABB36642-B74D-4CE6-A2CA-05881C460402}" type="pres">
      <dgm:prSet presAssocID="{AA7B0542-DE1F-4B5F-9DEE-053FA6DC3501}" presName="node" presStyleLbl="vennNode1" presStyleIdx="2" presStyleCnt="5">
        <dgm:presLayoutVars>
          <dgm:bulletEnabled val="1"/>
        </dgm:presLayoutVars>
      </dgm:prSet>
      <dgm:spPr/>
    </dgm:pt>
    <dgm:pt modelId="{4AFE78C4-EE32-4139-B09B-3D78EFA23940}" type="pres">
      <dgm:prSet presAssocID="{5E079696-BBA6-48BC-9733-D5567F822541}" presName="node" presStyleLbl="vennNode1" presStyleIdx="3" presStyleCnt="5">
        <dgm:presLayoutVars>
          <dgm:bulletEnabled val="1"/>
        </dgm:presLayoutVars>
      </dgm:prSet>
      <dgm:spPr/>
    </dgm:pt>
    <dgm:pt modelId="{36A74313-DF55-460D-B53B-5481CD1D4FA0}" type="pres">
      <dgm:prSet presAssocID="{088B0F61-AA3A-4C73-B829-80C270C19695}" presName="node" presStyleLbl="vennNode1" presStyleIdx="4" presStyleCnt="5">
        <dgm:presLayoutVars>
          <dgm:bulletEnabled val="1"/>
        </dgm:presLayoutVars>
      </dgm:prSet>
      <dgm:spPr/>
    </dgm:pt>
  </dgm:ptLst>
  <dgm:cxnLst>
    <dgm:cxn modelId="{0A8DEB05-1DB2-4E2F-BF9E-20BA9624F102}" type="presOf" srcId="{5E079696-BBA6-48BC-9733-D5567F822541}" destId="{4AFE78C4-EE32-4139-B09B-3D78EFA23940}" srcOrd="0" destOrd="0" presId="urn:microsoft.com/office/officeart/2005/8/layout/radial3"/>
    <dgm:cxn modelId="{9B831111-4467-4A7D-8778-2FBCD1F6A886}" type="presOf" srcId="{088B0F61-AA3A-4C73-B829-80C270C19695}" destId="{36A74313-DF55-460D-B53B-5481CD1D4FA0}" srcOrd="0" destOrd="0" presId="urn:microsoft.com/office/officeart/2005/8/layout/radial3"/>
    <dgm:cxn modelId="{03CA483A-09CB-466B-811F-F0994E6ECE4A}" type="presOf" srcId="{21B4A522-B503-4993-B87E-74DB5E35769F}" destId="{973BB2A6-EB27-4B72-A2CA-ACD57549B63C}" srcOrd="0" destOrd="0" presId="urn:microsoft.com/office/officeart/2005/8/layout/radial3"/>
    <dgm:cxn modelId="{7C7D243B-22BB-48DE-BDC7-C51DF004BC94}" srcId="{21B4A522-B503-4993-B87E-74DB5E35769F}" destId="{48334951-8390-404D-A42D-84EFE2A58E57}" srcOrd="0" destOrd="0" parTransId="{AE7BA6BD-A9AA-4EB0-A01F-337B1ED7D528}" sibTransId="{E943AA50-4898-48D3-B500-ACF3E5AD8C1A}"/>
    <dgm:cxn modelId="{2CA63B4A-3135-49E5-A0FD-955C16A1A282}" type="presOf" srcId="{AA7B0542-DE1F-4B5F-9DEE-053FA6DC3501}" destId="{ABB36642-B74D-4CE6-A2CA-05881C460402}" srcOrd="0" destOrd="0" presId="urn:microsoft.com/office/officeart/2005/8/layout/radial3"/>
    <dgm:cxn modelId="{DDD52F51-0F28-426F-8E0F-8D0EA2B75A83}" type="presOf" srcId="{48334951-8390-404D-A42D-84EFE2A58E57}" destId="{8DCACD8B-DCA3-44E8-AEA1-C621687C261E}" srcOrd="0" destOrd="0" presId="urn:microsoft.com/office/officeart/2005/8/layout/radial3"/>
    <dgm:cxn modelId="{7B3E7474-ABE4-4BAC-A4F8-EE292B53C3AD}" srcId="{21B4A522-B503-4993-B87E-74DB5E35769F}" destId="{AA7B0542-DE1F-4B5F-9DEE-053FA6DC3501}" srcOrd="1" destOrd="0" parTransId="{7491EDEB-14A8-4321-9891-40EDDE3B6D7E}" sibTransId="{BEE748B4-CC16-46E8-8170-53510E71345F}"/>
    <dgm:cxn modelId="{5E05BD83-A529-4C5C-8DA3-C7BF75DD8C5B}" type="presOf" srcId="{FF8FDD10-F838-4E43-8848-FAEDDB50F2F4}" destId="{2A03F465-3C23-4185-BD7D-4A3F2C132506}" srcOrd="0" destOrd="0" presId="urn:microsoft.com/office/officeart/2005/8/layout/radial3"/>
    <dgm:cxn modelId="{D6D9E69A-62B0-4315-9A92-9CD377A5369E}" srcId="{21B4A522-B503-4993-B87E-74DB5E35769F}" destId="{088B0F61-AA3A-4C73-B829-80C270C19695}" srcOrd="3" destOrd="0" parTransId="{06CAB587-DA6A-4235-998D-35FC8AB61B57}" sibTransId="{244C9D5D-8C0E-4BAB-974C-1B6D25F9098E}"/>
    <dgm:cxn modelId="{69440BC9-4EFE-414C-A6B6-41B68A4D81C9}" srcId="{21B4A522-B503-4993-B87E-74DB5E35769F}" destId="{5E079696-BBA6-48BC-9733-D5567F822541}" srcOrd="2" destOrd="0" parTransId="{144B329B-3A8B-4448-9EF2-0EA0AAE71EDA}" sibTransId="{6AA4ABB4-6B52-48F9-912A-B2CDA6A8C2D6}"/>
    <dgm:cxn modelId="{B29258D8-394A-4423-8240-4C3DC4D42EB2}" srcId="{FF8FDD10-F838-4E43-8848-FAEDDB50F2F4}" destId="{21B4A522-B503-4993-B87E-74DB5E35769F}" srcOrd="0" destOrd="0" parTransId="{384C9A0C-5524-4F89-8935-9F590F2066EA}" sibTransId="{9B5FFA29-2E4B-402A-AEEE-36E5C2B3C620}"/>
    <dgm:cxn modelId="{A3EA09D8-E996-4A64-97EE-705C7A977843}" type="presParOf" srcId="{2A03F465-3C23-4185-BD7D-4A3F2C132506}" destId="{D53E4E3A-C556-4637-A88E-0252BA4F2F81}" srcOrd="0" destOrd="0" presId="urn:microsoft.com/office/officeart/2005/8/layout/radial3"/>
    <dgm:cxn modelId="{5250A2D6-845E-4789-AF2F-0E4A5C9624B8}" type="presParOf" srcId="{D53E4E3A-C556-4637-A88E-0252BA4F2F81}" destId="{973BB2A6-EB27-4B72-A2CA-ACD57549B63C}" srcOrd="0" destOrd="0" presId="urn:microsoft.com/office/officeart/2005/8/layout/radial3"/>
    <dgm:cxn modelId="{21A82EF7-7BA9-4FCF-9604-DD7352E19A21}" type="presParOf" srcId="{D53E4E3A-C556-4637-A88E-0252BA4F2F81}" destId="{8DCACD8B-DCA3-44E8-AEA1-C621687C261E}" srcOrd="1" destOrd="0" presId="urn:microsoft.com/office/officeart/2005/8/layout/radial3"/>
    <dgm:cxn modelId="{AFC4F8F4-2CF4-42AD-AD86-C0BD6AC9D910}" type="presParOf" srcId="{D53E4E3A-C556-4637-A88E-0252BA4F2F81}" destId="{ABB36642-B74D-4CE6-A2CA-05881C460402}" srcOrd="2" destOrd="0" presId="urn:microsoft.com/office/officeart/2005/8/layout/radial3"/>
    <dgm:cxn modelId="{348D69A8-429C-4BB0-BF6D-1C3865BC30CD}" type="presParOf" srcId="{D53E4E3A-C556-4637-A88E-0252BA4F2F81}" destId="{4AFE78C4-EE32-4139-B09B-3D78EFA23940}" srcOrd="3" destOrd="0" presId="urn:microsoft.com/office/officeart/2005/8/layout/radial3"/>
    <dgm:cxn modelId="{765EB002-FCDE-4D8F-BB0A-2B39BA68C8FE}" type="presParOf" srcId="{D53E4E3A-C556-4637-A88E-0252BA4F2F81}" destId="{36A74313-DF55-460D-B53B-5481CD1D4FA0}"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FDD10-F838-4E43-8848-FAEDDB50F2F4}"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1B4A522-B503-4993-B87E-74DB5E35769F}">
      <dgm:prSet phldrT="[Text]"/>
      <dgm:spPr/>
      <dgm:t>
        <a:bodyPr/>
        <a:lstStyle/>
        <a:p>
          <a:r>
            <a:rPr lang="en-US" b="1" dirty="0"/>
            <a:t>Applications of Image Processing</a:t>
          </a:r>
          <a:endParaRPr lang="en-US" dirty="0"/>
        </a:p>
      </dgm:t>
    </dgm:pt>
    <dgm:pt modelId="{384C9A0C-5524-4F89-8935-9F590F2066EA}" type="parTrans" cxnId="{B29258D8-394A-4423-8240-4C3DC4D42EB2}">
      <dgm:prSet/>
      <dgm:spPr/>
      <dgm:t>
        <a:bodyPr/>
        <a:lstStyle/>
        <a:p>
          <a:endParaRPr lang="en-US"/>
        </a:p>
      </dgm:t>
    </dgm:pt>
    <dgm:pt modelId="{9B5FFA29-2E4B-402A-AEEE-36E5C2B3C620}" type="sibTrans" cxnId="{B29258D8-394A-4423-8240-4C3DC4D42EB2}">
      <dgm:prSet/>
      <dgm:spPr/>
      <dgm:t>
        <a:bodyPr/>
        <a:lstStyle/>
        <a:p>
          <a:endParaRPr lang="en-US"/>
        </a:p>
      </dgm:t>
    </dgm:pt>
    <dgm:pt modelId="{48334951-8390-404D-A42D-84EFE2A58E57}">
      <dgm:prSet phldrT="[Text]"/>
      <dgm:spPr/>
      <dgm:t>
        <a:bodyPr/>
        <a:lstStyle/>
        <a:p>
          <a:pPr>
            <a:buFont typeface="Arial" panose="020B0604020202020204" pitchFamily="34" charset="0"/>
            <a:buChar char="•"/>
          </a:pPr>
          <a:r>
            <a:rPr lang="en-US" b="1" dirty="0"/>
            <a:t>Face Detection</a:t>
          </a:r>
          <a:endParaRPr lang="en-US" dirty="0"/>
        </a:p>
      </dgm:t>
    </dgm:pt>
    <dgm:pt modelId="{AE7BA6BD-A9AA-4EB0-A01F-337B1ED7D528}" type="parTrans" cxnId="{7C7D243B-22BB-48DE-BDC7-C51DF004BC94}">
      <dgm:prSet/>
      <dgm:spPr/>
      <dgm:t>
        <a:bodyPr/>
        <a:lstStyle/>
        <a:p>
          <a:endParaRPr lang="en-US"/>
        </a:p>
      </dgm:t>
    </dgm:pt>
    <dgm:pt modelId="{E943AA50-4898-48D3-B500-ACF3E5AD8C1A}" type="sibTrans" cxnId="{7C7D243B-22BB-48DE-BDC7-C51DF004BC94}">
      <dgm:prSet/>
      <dgm:spPr/>
      <dgm:t>
        <a:bodyPr/>
        <a:lstStyle/>
        <a:p>
          <a:endParaRPr lang="en-US"/>
        </a:p>
      </dgm:t>
    </dgm:pt>
    <dgm:pt modelId="{AA7B0542-DE1F-4B5F-9DEE-053FA6DC3501}">
      <dgm:prSet phldrT="[Text]"/>
      <dgm:spPr/>
      <dgm:t>
        <a:bodyPr/>
        <a:lstStyle/>
        <a:p>
          <a:pPr>
            <a:buFont typeface="Arial" panose="020B0604020202020204" pitchFamily="34" charset="0"/>
            <a:buChar char="•"/>
          </a:pPr>
          <a:r>
            <a:rPr lang="en-US" b="1" dirty="0"/>
            <a:t>Medical Image Retrieval</a:t>
          </a:r>
          <a:endParaRPr lang="en-US" dirty="0"/>
        </a:p>
      </dgm:t>
    </dgm:pt>
    <dgm:pt modelId="{7491EDEB-14A8-4321-9891-40EDDE3B6D7E}" type="parTrans" cxnId="{7B3E7474-ABE4-4BAC-A4F8-EE292B53C3AD}">
      <dgm:prSet/>
      <dgm:spPr/>
      <dgm:t>
        <a:bodyPr/>
        <a:lstStyle/>
        <a:p>
          <a:endParaRPr lang="en-US"/>
        </a:p>
      </dgm:t>
    </dgm:pt>
    <dgm:pt modelId="{BEE748B4-CC16-46E8-8170-53510E71345F}" type="sibTrans" cxnId="{7B3E7474-ABE4-4BAC-A4F8-EE292B53C3AD}">
      <dgm:prSet/>
      <dgm:spPr/>
      <dgm:t>
        <a:bodyPr/>
        <a:lstStyle/>
        <a:p>
          <a:endParaRPr lang="en-US"/>
        </a:p>
      </dgm:t>
    </dgm:pt>
    <dgm:pt modelId="{5E079696-BBA6-48BC-9733-D5567F822541}">
      <dgm:prSet phldrT="[Text]"/>
      <dgm:spPr/>
      <dgm:t>
        <a:bodyPr/>
        <a:lstStyle/>
        <a:p>
          <a:pPr>
            <a:buFont typeface="Arial" panose="020B0604020202020204" pitchFamily="34" charset="0"/>
            <a:buChar char="•"/>
          </a:pPr>
          <a:r>
            <a:rPr lang="en-US" b="1" dirty="0"/>
            <a:t>Traffic Sensing Technologies</a:t>
          </a:r>
          <a:endParaRPr lang="en-US" dirty="0"/>
        </a:p>
      </dgm:t>
    </dgm:pt>
    <dgm:pt modelId="{144B329B-3A8B-4448-9EF2-0EA0AAE71EDA}" type="parTrans" cxnId="{69440BC9-4EFE-414C-A6B6-41B68A4D81C9}">
      <dgm:prSet/>
      <dgm:spPr/>
      <dgm:t>
        <a:bodyPr/>
        <a:lstStyle/>
        <a:p>
          <a:endParaRPr lang="en-US"/>
        </a:p>
      </dgm:t>
    </dgm:pt>
    <dgm:pt modelId="{6AA4ABB4-6B52-48F9-912A-B2CDA6A8C2D6}" type="sibTrans" cxnId="{69440BC9-4EFE-414C-A6B6-41B68A4D81C9}">
      <dgm:prSet/>
      <dgm:spPr/>
      <dgm:t>
        <a:bodyPr/>
        <a:lstStyle/>
        <a:p>
          <a:endParaRPr lang="en-US"/>
        </a:p>
      </dgm:t>
    </dgm:pt>
    <dgm:pt modelId="{088B0F61-AA3A-4C73-B829-80C270C19695}">
      <dgm:prSet phldrT="[Text]"/>
      <dgm:spPr/>
      <dgm:t>
        <a:bodyPr/>
        <a:lstStyle/>
        <a:p>
          <a:pPr>
            <a:buFont typeface="Arial" panose="020B0604020202020204" pitchFamily="34" charset="0"/>
            <a:buChar char="•"/>
          </a:pPr>
          <a:r>
            <a:rPr lang="en-US" b="1" dirty="0"/>
            <a:t>Image Reconstruction</a:t>
          </a:r>
          <a:endParaRPr lang="en-US" dirty="0"/>
        </a:p>
      </dgm:t>
    </dgm:pt>
    <dgm:pt modelId="{06CAB587-DA6A-4235-998D-35FC8AB61B57}" type="parTrans" cxnId="{D6D9E69A-62B0-4315-9A92-9CD377A5369E}">
      <dgm:prSet/>
      <dgm:spPr/>
      <dgm:t>
        <a:bodyPr/>
        <a:lstStyle/>
        <a:p>
          <a:endParaRPr lang="en-US"/>
        </a:p>
      </dgm:t>
    </dgm:pt>
    <dgm:pt modelId="{244C9D5D-8C0E-4BAB-974C-1B6D25F9098E}" type="sibTrans" cxnId="{D6D9E69A-62B0-4315-9A92-9CD377A5369E}">
      <dgm:prSet/>
      <dgm:spPr/>
      <dgm:t>
        <a:bodyPr/>
        <a:lstStyle/>
        <a:p>
          <a:endParaRPr lang="en-US"/>
        </a:p>
      </dgm:t>
    </dgm:pt>
    <dgm:pt modelId="{2A03F465-3C23-4185-BD7D-4A3F2C132506}" type="pres">
      <dgm:prSet presAssocID="{FF8FDD10-F838-4E43-8848-FAEDDB50F2F4}" presName="composite" presStyleCnt="0">
        <dgm:presLayoutVars>
          <dgm:chMax val="1"/>
          <dgm:dir/>
          <dgm:resizeHandles val="exact"/>
        </dgm:presLayoutVars>
      </dgm:prSet>
      <dgm:spPr/>
    </dgm:pt>
    <dgm:pt modelId="{D53E4E3A-C556-4637-A88E-0252BA4F2F81}" type="pres">
      <dgm:prSet presAssocID="{FF8FDD10-F838-4E43-8848-FAEDDB50F2F4}" presName="radial" presStyleCnt="0">
        <dgm:presLayoutVars>
          <dgm:animLvl val="ctr"/>
        </dgm:presLayoutVars>
      </dgm:prSet>
      <dgm:spPr/>
    </dgm:pt>
    <dgm:pt modelId="{973BB2A6-EB27-4B72-A2CA-ACD57549B63C}" type="pres">
      <dgm:prSet presAssocID="{21B4A522-B503-4993-B87E-74DB5E35769F}" presName="centerShape" presStyleLbl="vennNode1" presStyleIdx="0" presStyleCnt="5"/>
      <dgm:spPr/>
    </dgm:pt>
    <dgm:pt modelId="{8DCACD8B-DCA3-44E8-AEA1-C621687C261E}" type="pres">
      <dgm:prSet presAssocID="{48334951-8390-404D-A42D-84EFE2A58E57}" presName="node" presStyleLbl="vennNode1" presStyleIdx="1" presStyleCnt="5">
        <dgm:presLayoutVars>
          <dgm:bulletEnabled val="1"/>
        </dgm:presLayoutVars>
      </dgm:prSet>
      <dgm:spPr/>
    </dgm:pt>
    <dgm:pt modelId="{ABB36642-B74D-4CE6-A2CA-05881C460402}" type="pres">
      <dgm:prSet presAssocID="{AA7B0542-DE1F-4B5F-9DEE-053FA6DC3501}" presName="node" presStyleLbl="vennNode1" presStyleIdx="2" presStyleCnt="5">
        <dgm:presLayoutVars>
          <dgm:bulletEnabled val="1"/>
        </dgm:presLayoutVars>
      </dgm:prSet>
      <dgm:spPr/>
    </dgm:pt>
    <dgm:pt modelId="{4AFE78C4-EE32-4139-B09B-3D78EFA23940}" type="pres">
      <dgm:prSet presAssocID="{5E079696-BBA6-48BC-9733-D5567F822541}" presName="node" presStyleLbl="vennNode1" presStyleIdx="3" presStyleCnt="5">
        <dgm:presLayoutVars>
          <dgm:bulletEnabled val="1"/>
        </dgm:presLayoutVars>
      </dgm:prSet>
      <dgm:spPr/>
    </dgm:pt>
    <dgm:pt modelId="{36A74313-DF55-460D-B53B-5481CD1D4FA0}" type="pres">
      <dgm:prSet presAssocID="{088B0F61-AA3A-4C73-B829-80C270C19695}" presName="node" presStyleLbl="vennNode1" presStyleIdx="4" presStyleCnt="5">
        <dgm:presLayoutVars>
          <dgm:bulletEnabled val="1"/>
        </dgm:presLayoutVars>
      </dgm:prSet>
      <dgm:spPr/>
    </dgm:pt>
  </dgm:ptLst>
  <dgm:cxnLst>
    <dgm:cxn modelId="{0A8DEB05-1DB2-4E2F-BF9E-20BA9624F102}" type="presOf" srcId="{5E079696-BBA6-48BC-9733-D5567F822541}" destId="{4AFE78C4-EE32-4139-B09B-3D78EFA23940}" srcOrd="0" destOrd="0" presId="urn:microsoft.com/office/officeart/2005/8/layout/radial3"/>
    <dgm:cxn modelId="{9B831111-4467-4A7D-8778-2FBCD1F6A886}" type="presOf" srcId="{088B0F61-AA3A-4C73-B829-80C270C19695}" destId="{36A74313-DF55-460D-B53B-5481CD1D4FA0}" srcOrd="0" destOrd="0" presId="urn:microsoft.com/office/officeart/2005/8/layout/radial3"/>
    <dgm:cxn modelId="{03CA483A-09CB-466B-811F-F0994E6ECE4A}" type="presOf" srcId="{21B4A522-B503-4993-B87E-74DB5E35769F}" destId="{973BB2A6-EB27-4B72-A2CA-ACD57549B63C}" srcOrd="0" destOrd="0" presId="urn:microsoft.com/office/officeart/2005/8/layout/radial3"/>
    <dgm:cxn modelId="{7C7D243B-22BB-48DE-BDC7-C51DF004BC94}" srcId="{21B4A522-B503-4993-B87E-74DB5E35769F}" destId="{48334951-8390-404D-A42D-84EFE2A58E57}" srcOrd="0" destOrd="0" parTransId="{AE7BA6BD-A9AA-4EB0-A01F-337B1ED7D528}" sibTransId="{E943AA50-4898-48D3-B500-ACF3E5AD8C1A}"/>
    <dgm:cxn modelId="{2CA63B4A-3135-49E5-A0FD-955C16A1A282}" type="presOf" srcId="{AA7B0542-DE1F-4B5F-9DEE-053FA6DC3501}" destId="{ABB36642-B74D-4CE6-A2CA-05881C460402}" srcOrd="0" destOrd="0" presId="urn:microsoft.com/office/officeart/2005/8/layout/radial3"/>
    <dgm:cxn modelId="{DDD52F51-0F28-426F-8E0F-8D0EA2B75A83}" type="presOf" srcId="{48334951-8390-404D-A42D-84EFE2A58E57}" destId="{8DCACD8B-DCA3-44E8-AEA1-C621687C261E}" srcOrd="0" destOrd="0" presId="urn:microsoft.com/office/officeart/2005/8/layout/radial3"/>
    <dgm:cxn modelId="{7B3E7474-ABE4-4BAC-A4F8-EE292B53C3AD}" srcId="{21B4A522-B503-4993-B87E-74DB5E35769F}" destId="{AA7B0542-DE1F-4B5F-9DEE-053FA6DC3501}" srcOrd="1" destOrd="0" parTransId="{7491EDEB-14A8-4321-9891-40EDDE3B6D7E}" sibTransId="{BEE748B4-CC16-46E8-8170-53510E71345F}"/>
    <dgm:cxn modelId="{5E05BD83-A529-4C5C-8DA3-C7BF75DD8C5B}" type="presOf" srcId="{FF8FDD10-F838-4E43-8848-FAEDDB50F2F4}" destId="{2A03F465-3C23-4185-BD7D-4A3F2C132506}" srcOrd="0" destOrd="0" presId="urn:microsoft.com/office/officeart/2005/8/layout/radial3"/>
    <dgm:cxn modelId="{D6D9E69A-62B0-4315-9A92-9CD377A5369E}" srcId="{21B4A522-B503-4993-B87E-74DB5E35769F}" destId="{088B0F61-AA3A-4C73-B829-80C270C19695}" srcOrd="3" destOrd="0" parTransId="{06CAB587-DA6A-4235-998D-35FC8AB61B57}" sibTransId="{244C9D5D-8C0E-4BAB-974C-1B6D25F9098E}"/>
    <dgm:cxn modelId="{69440BC9-4EFE-414C-A6B6-41B68A4D81C9}" srcId="{21B4A522-B503-4993-B87E-74DB5E35769F}" destId="{5E079696-BBA6-48BC-9733-D5567F822541}" srcOrd="2" destOrd="0" parTransId="{144B329B-3A8B-4448-9EF2-0EA0AAE71EDA}" sibTransId="{6AA4ABB4-6B52-48F9-912A-B2CDA6A8C2D6}"/>
    <dgm:cxn modelId="{B29258D8-394A-4423-8240-4C3DC4D42EB2}" srcId="{FF8FDD10-F838-4E43-8848-FAEDDB50F2F4}" destId="{21B4A522-B503-4993-B87E-74DB5E35769F}" srcOrd="0" destOrd="0" parTransId="{384C9A0C-5524-4F89-8935-9F590F2066EA}" sibTransId="{9B5FFA29-2E4B-402A-AEEE-36E5C2B3C620}"/>
    <dgm:cxn modelId="{A3EA09D8-E996-4A64-97EE-705C7A977843}" type="presParOf" srcId="{2A03F465-3C23-4185-BD7D-4A3F2C132506}" destId="{D53E4E3A-C556-4637-A88E-0252BA4F2F81}" srcOrd="0" destOrd="0" presId="urn:microsoft.com/office/officeart/2005/8/layout/radial3"/>
    <dgm:cxn modelId="{5250A2D6-845E-4789-AF2F-0E4A5C9624B8}" type="presParOf" srcId="{D53E4E3A-C556-4637-A88E-0252BA4F2F81}" destId="{973BB2A6-EB27-4B72-A2CA-ACD57549B63C}" srcOrd="0" destOrd="0" presId="urn:microsoft.com/office/officeart/2005/8/layout/radial3"/>
    <dgm:cxn modelId="{21A82EF7-7BA9-4FCF-9604-DD7352E19A21}" type="presParOf" srcId="{D53E4E3A-C556-4637-A88E-0252BA4F2F81}" destId="{8DCACD8B-DCA3-44E8-AEA1-C621687C261E}" srcOrd="1" destOrd="0" presId="urn:microsoft.com/office/officeart/2005/8/layout/radial3"/>
    <dgm:cxn modelId="{AFC4F8F4-2CF4-42AD-AD86-C0BD6AC9D910}" type="presParOf" srcId="{D53E4E3A-C556-4637-A88E-0252BA4F2F81}" destId="{ABB36642-B74D-4CE6-A2CA-05881C460402}" srcOrd="2" destOrd="0" presId="urn:microsoft.com/office/officeart/2005/8/layout/radial3"/>
    <dgm:cxn modelId="{348D69A8-429C-4BB0-BF6D-1C3865BC30CD}" type="presParOf" srcId="{D53E4E3A-C556-4637-A88E-0252BA4F2F81}" destId="{4AFE78C4-EE32-4139-B09B-3D78EFA23940}" srcOrd="3" destOrd="0" presId="urn:microsoft.com/office/officeart/2005/8/layout/radial3"/>
    <dgm:cxn modelId="{765EB002-FCDE-4D8F-BB0A-2B39BA68C8FE}" type="presParOf" srcId="{D53E4E3A-C556-4637-A88E-0252BA4F2F81}" destId="{36A74313-DF55-460D-B53B-5481CD1D4FA0}"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BB2A6-EB27-4B72-A2CA-ACD57549B63C}">
      <dsp:nvSpPr>
        <dsp:cNvPr id="0" name=""/>
        <dsp:cNvSpPr/>
      </dsp:nvSpPr>
      <dsp:spPr>
        <a:xfrm>
          <a:off x="3224158" y="1526976"/>
          <a:ext cx="3804046" cy="380404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b="1" kern="1200" dirty="0"/>
            <a:t>Examples </a:t>
          </a:r>
          <a:endParaRPr lang="en-US" sz="4800" kern="1200" dirty="0"/>
        </a:p>
      </dsp:txBody>
      <dsp:txXfrm>
        <a:off x="3781248" y="2084066"/>
        <a:ext cx="2689866" cy="2689866"/>
      </dsp:txXfrm>
    </dsp:sp>
    <dsp:sp modelId="{8DCACD8B-DCA3-44E8-AEA1-C621687C261E}">
      <dsp:nvSpPr>
        <dsp:cNvPr id="0" name=""/>
        <dsp:cNvSpPr/>
      </dsp:nvSpPr>
      <dsp:spPr>
        <a:xfrm>
          <a:off x="4175170" y="679"/>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kern="1200" dirty="0"/>
            <a:t>Retrieval of Images Based on Their Contents</a:t>
          </a:r>
          <a:endParaRPr lang="en-US" sz="1700" kern="1200" dirty="0"/>
        </a:p>
      </dsp:txBody>
      <dsp:txXfrm>
        <a:off x="4453715" y="279224"/>
        <a:ext cx="1344933" cy="1344933"/>
      </dsp:txXfrm>
    </dsp:sp>
    <dsp:sp modelId="{ABB36642-B74D-4CE6-A2CA-05881C460402}">
      <dsp:nvSpPr>
        <dsp:cNvPr id="0" name=""/>
        <dsp:cNvSpPr/>
      </dsp:nvSpPr>
      <dsp:spPr>
        <a:xfrm>
          <a:off x="6652479" y="2477988"/>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kern="1200" dirty="0"/>
            <a:t>Categorization of Images</a:t>
          </a:r>
          <a:endParaRPr lang="en-US" sz="1700" kern="1200" dirty="0"/>
        </a:p>
      </dsp:txBody>
      <dsp:txXfrm>
        <a:off x="6931024" y="2756533"/>
        <a:ext cx="1344933" cy="1344933"/>
      </dsp:txXfrm>
    </dsp:sp>
    <dsp:sp modelId="{4AFE78C4-EE32-4139-B09B-3D78EFA23940}">
      <dsp:nvSpPr>
        <dsp:cNvPr id="0" name=""/>
        <dsp:cNvSpPr/>
      </dsp:nvSpPr>
      <dsp:spPr>
        <a:xfrm>
          <a:off x="4175170" y="4955297"/>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kern="1200" dirty="0"/>
            <a:t>Object Detection </a:t>
          </a:r>
          <a:endParaRPr lang="en-US" sz="1700" kern="1200" dirty="0"/>
        </a:p>
      </dsp:txBody>
      <dsp:txXfrm>
        <a:off x="4453715" y="5233842"/>
        <a:ext cx="1344933" cy="1344933"/>
      </dsp:txXfrm>
    </dsp:sp>
    <dsp:sp modelId="{36A74313-DF55-460D-B53B-5481CD1D4FA0}">
      <dsp:nvSpPr>
        <dsp:cNvPr id="0" name=""/>
        <dsp:cNvSpPr/>
      </dsp:nvSpPr>
      <dsp:spPr>
        <a:xfrm>
          <a:off x="1697861" y="2477988"/>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kern="1200" dirty="0"/>
            <a:t>Observation of Moving Objects</a:t>
          </a:r>
          <a:endParaRPr lang="en-US" sz="1700" kern="1200" dirty="0"/>
        </a:p>
      </dsp:txBody>
      <dsp:txXfrm>
        <a:off x="1976406" y="2756533"/>
        <a:ext cx="1344933" cy="1344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BB2A6-EB27-4B72-A2CA-ACD57549B63C}">
      <dsp:nvSpPr>
        <dsp:cNvPr id="0" name=""/>
        <dsp:cNvSpPr/>
      </dsp:nvSpPr>
      <dsp:spPr>
        <a:xfrm>
          <a:off x="3224158" y="1526976"/>
          <a:ext cx="3804046" cy="380404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t>Applications of Image Processing</a:t>
          </a:r>
          <a:endParaRPr lang="en-US" sz="3900" kern="1200" dirty="0"/>
        </a:p>
      </dsp:txBody>
      <dsp:txXfrm>
        <a:off x="3781248" y="2084066"/>
        <a:ext cx="2689866" cy="2689866"/>
      </dsp:txXfrm>
    </dsp:sp>
    <dsp:sp modelId="{8DCACD8B-DCA3-44E8-AEA1-C621687C261E}">
      <dsp:nvSpPr>
        <dsp:cNvPr id="0" name=""/>
        <dsp:cNvSpPr/>
      </dsp:nvSpPr>
      <dsp:spPr>
        <a:xfrm>
          <a:off x="4175170" y="679"/>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t>Face Detection</a:t>
          </a:r>
          <a:endParaRPr lang="en-US" sz="1600" kern="1200" dirty="0"/>
        </a:p>
      </dsp:txBody>
      <dsp:txXfrm>
        <a:off x="4453715" y="279224"/>
        <a:ext cx="1344933" cy="1344933"/>
      </dsp:txXfrm>
    </dsp:sp>
    <dsp:sp modelId="{ABB36642-B74D-4CE6-A2CA-05881C460402}">
      <dsp:nvSpPr>
        <dsp:cNvPr id="0" name=""/>
        <dsp:cNvSpPr/>
      </dsp:nvSpPr>
      <dsp:spPr>
        <a:xfrm>
          <a:off x="6652479" y="2477988"/>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t>Medical Image Retrieval</a:t>
          </a:r>
          <a:endParaRPr lang="en-US" sz="1600" kern="1200" dirty="0"/>
        </a:p>
      </dsp:txBody>
      <dsp:txXfrm>
        <a:off x="6931024" y="2756533"/>
        <a:ext cx="1344933" cy="1344933"/>
      </dsp:txXfrm>
    </dsp:sp>
    <dsp:sp modelId="{4AFE78C4-EE32-4139-B09B-3D78EFA23940}">
      <dsp:nvSpPr>
        <dsp:cNvPr id="0" name=""/>
        <dsp:cNvSpPr/>
      </dsp:nvSpPr>
      <dsp:spPr>
        <a:xfrm>
          <a:off x="4175170" y="4955297"/>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t>Traffic Sensing Technologies</a:t>
          </a:r>
          <a:endParaRPr lang="en-US" sz="1600" kern="1200" dirty="0"/>
        </a:p>
      </dsp:txBody>
      <dsp:txXfrm>
        <a:off x="4453715" y="5233842"/>
        <a:ext cx="1344933" cy="1344933"/>
      </dsp:txXfrm>
    </dsp:sp>
    <dsp:sp modelId="{36A74313-DF55-460D-B53B-5481CD1D4FA0}">
      <dsp:nvSpPr>
        <dsp:cNvPr id="0" name=""/>
        <dsp:cNvSpPr/>
      </dsp:nvSpPr>
      <dsp:spPr>
        <a:xfrm>
          <a:off x="1697861" y="2477988"/>
          <a:ext cx="1902023" cy="190202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t>Image Reconstruction</a:t>
          </a:r>
          <a:endParaRPr lang="en-US" sz="1600" kern="1200" dirty="0"/>
        </a:p>
      </dsp:txBody>
      <dsp:txXfrm>
        <a:off x="1976406" y="2756533"/>
        <a:ext cx="1344933" cy="134493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2/1/2023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2/1/2023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2/1/2023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1001"/>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200" y="381001"/>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2/1/2023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2/1/2023</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2/1/2023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7"/>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7"/>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2/1/2023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2/1/2023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2/1/2023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1"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1"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1" y="2237793"/>
            <a:ext cx="4800937" cy="1828800"/>
          </a:xfrm>
        </p:spPr>
        <p:txBody>
          <a:bodyPr>
            <a:normAutofit/>
          </a:bodyPr>
          <a:lstStyle>
            <a:lvl1pPr marL="0" indent="0">
              <a:spcBef>
                <a:spcPts val="1200"/>
              </a:spcBef>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2/1/2023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50" y="2240280"/>
            <a:ext cx="4799140" cy="1828800"/>
          </a:xfrm>
        </p:spPr>
        <p:txBody>
          <a:bodyPr>
            <a:normAutofit/>
          </a:bodyPr>
          <a:lstStyle>
            <a:lvl1pPr marL="0" indent="0">
              <a:spcBef>
                <a:spcPts val="1200"/>
              </a:spcBef>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21"/>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1" y="5586763"/>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2/1/2023</a:t>
            </a:fld>
            <a:endParaRPr lang="en-US" dirty="0"/>
          </a:p>
        </p:txBody>
      </p:sp>
      <p:sp>
        <p:nvSpPr>
          <p:cNvPr id="5" name="Footer Placeholder 4"/>
          <p:cNvSpPr>
            <a:spLocks noGrp="1"/>
          </p:cNvSpPr>
          <p:nvPr>
            <p:ph type="ftr" sz="quarter" idx="3"/>
          </p:nvPr>
        </p:nvSpPr>
        <p:spPr>
          <a:xfrm>
            <a:off x="11631789" y="365125"/>
            <a:ext cx="280731"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2"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13" indent="-274313" algn="l" defTabSz="914377"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783" indent="-274313" algn="l" defTabSz="914377"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15" indent="-228594" algn="l" defTabSz="914377"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09"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03"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598"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473"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067"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662" indent="-182875" algn="l" defTabSz="914377"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www.simplilearn.com/image-processing-article#what_is_image_processing" TargetMode="External"/><Relationship Id="rId3" Type="http://schemas.openxmlformats.org/officeDocument/2006/relationships/hyperlink" Target="https://www.simplilearn.com/computer-vision-article#how_does_computer_vision_work" TargetMode="External"/><Relationship Id="rId7" Type="http://schemas.openxmlformats.org/officeDocument/2006/relationships/hyperlink" Target="https://www.simplilearn.com/image-processing-article#what_is_an_image" TargetMode="External"/><Relationship Id="rId2" Type="http://schemas.openxmlformats.org/officeDocument/2006/relationships/hyperlink" Target="https://www.simplilearn.com/computer-vision-article#what_is_computer_vision" TargetMode="External"/><Relationship Id="rId1" Type="http://schemas.openxmlformats.org/officeDocument/2006/relationships/slideLayout" Target="../slideLayouts/slideLayout2.xml"/><Relationship Id="rId6" Type="http://schemas.openxmlformats.org/officeDocument/2006/relationships/hyperlink" Target="https://www.simplilearn.com/computer-vision-article#how_long_does_it_take_to_decipher_an_image" TargetMode="External"/><Relationship Id="rId11" Type="http://schemas.openxmlformats.org/officeDocument/2006/relationships/hyperlink" Target="https://www.simplilearn.com/image-processing-article#applications_of_image_processing" TargetMode="External"/><Relationship Id="rId5" Type="http://schemas.openxmlformats.org/officeDocument/2006/relationships/hyperlink" Target="https://www.simplilearn.com/computer-vision-article#deep_learning_revolution" TargetMode="External"/><Relationship Id="rId10" Type="http://schemas.openxmlformats.org/officeDocument/2006/relationships/hyperlink" Target="https://www.simplilearn.com/image-processing-article#fundamental_image_processing_steps" TargetMode="External"/><Relationship Id="rId4" Type="http://schemas.openxmlformats.org/officeDocument/2006/relationships/hyperlink" Target="https://www.simplilearn.com/computer-vision-article#history" TargetMode="External"/><Relationship Id="rId9" Type="http://schemas.openxmlformats.org/officeDocument/2006/relationships/hyperlink" Target="https://www.simplilearn.com/image-processing-article#types_of_image_processing"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www.simplilearn.com/tutorials/deep-learning-tutorial/deep-learning-algorith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simplilearn.com/computer-vision-article"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9A6529DA-7C9D-232B-EC73-1F9492597681}"/>
              </a:ext>
            </a:extLst>
          </p:cNvPr>
          <p:cNvSpPr>
            <a:spLocks noGrp="1"/>
          </p:cNvSpPr>
          <p:nvPr>
            <p:ph type="title"/>
          </p:nvPr>
        </p:nvSpPr>
        <p:spPr>
          <a:xfrm>
            <a:off x="1981200" y="381000"/>
            <a:ext cx="9372600" cy="1295400"/>
          </a:xfrm>
        </p:spPr>
        <p:txBody>
          <a:bodyPr anchor="b">
            <a:normAutofit/>
          </a:bodyPr>
          <a:lstStyle/>
          <a:p>
            <a:r>
              <a:rPr lang="en-US" dirty="0"/>
              <a:t>Computer Vision</a:t>
            </a:r>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F0688BB9-5905-7A73-2CA4-4F8523C0B6B7}"/>
              </a:ext>
            </a:extLst>
          </p:cNvPr>
          <p:cNvPicPr>
            <a:picLocks noChangeAspect="1"/>
          </p:cNvPicPr>
          <p:nvPr/>
        </p:nvPicPr>
        <p:blipFill rotWithShape="1">
          <a:blip r:embed="rId2">
            <a:extLst>
              <a:ext uri="{28A0092B-C50C-407E-A947-70E740481C1C}">
                <a14:useLocalDpi xmlns:a14="http://schemas.microsoft.com/office/drawing/2010/main" val="0"/>
              </a:ext>
            </a:extLst>
          </a:blip>
          <a:srcRect t="6754" r="2" b="8213"/>
          <a:stretch/>
        </p:blipFill>
        <p:spPr>
          <a:xfrm>
            <a:off x="1981200" y="1987421"/>
            <a:ext cx="9372600" cy="4483101"/>
          </a:xfrm>
          <a:prstGeom prst="rect">
            <a:avLst/>
          </a:prstGeom>
          <a:noFill/>
          <a:ln>
            <a:noFill/>
          </a:ln>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100E6E2-9689-F600-C34D-5734CB7CFC14}"/>
              </a:ext>
            </a:extLst>
          </p:cNvPr>
          <p:cNvGraphicFramePr/>
          <p:nvPr>
            <p:extLst>
              <p:ext uri="{D42A27DB-BD31-4B8C-83A1-F6EECF244321}">
                <p14:modId xmlns:p14="http://schemas.microsoft.com/office/powerpoint/2010/main" val="165545682"/>
              </p:ext>
            </p:extLst>
          </p:nvPr>
        </p:nvGraphicFramePr>
        <p:xfrm>
          <a:off x="762000" y="0"/>
          <a:ext cx="1025236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83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40BB5D2A-EED2-DAD1-E364-B43B02E071B7}"/>
              </a:ext>
            </a:extLst>
          </p:cNvPr>
          <p:cNvPicPr>
            <a:picLocks noChangeAspect="1"/>
          </p:cNvPicPr>
          <p:nvPr/>
        </p:nvPicPr>
        <p:blipFill rotWithShape="1">
          <a:blip r:embed="rId2">
            <a:extLst>
              <a:ext uri="{28A0092B-C50C-407E-A947-70E740481C1C}">
                <a14:useLocalDpi xmlns:a14="http://schemas.microsoft.com/office/drawing/2010/main" val="0"/>
              </a:ext>
            </a:extLst>
          </a:blip>
          <a:srcRect b="9263"/>
          <a:stretch/>
        </p:blipFill>
        <p:spPr>
          <a:xfrm>
            <a:off x="-6599" y="595747"/>
            <a:ext cx="12198599" cy="5999018"/>
          </a:xfrm>
          <a:prstGeom prst="rect">
            <a:avLst/>
          </a:prstGeom>
        </p:spPr>
      </p:pic>
    </p:spTree>
    <p:extLst>
      <p:ext uri="{BB962C8B-B14F-4D97-AF65-F5344CB8AC3E}">
        <p14:creationId xmlns:p14="http://schemas.microsoft.com/office/powerpoint/2010/main" val="26131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F7C8-D808-6DF2-183D-D83A1FD508EE}"/>
              </a:ext>
            </a:extLst>
          </p:cNvPr>
          <p:cNvSpPr>
            <a:spLocks noGrp="1"/>
          </p:cNvSpPr>
          <p:nvPr>
            <p:ph type="title"/>
          </p:nvPr>
        </p:nvSpPr>
        <p:spPr>
          <a:xfrm>
            <a:off x="1981200" y="381000"/>
            <a:ext cx="9372600" cy="1295400"/>
          </a:xfrm>
        </p:spPr>
        <p:txBody>
          <a:bodyPr anchor="b">
            <a:normAutofit/>
          </a:bodyPr>
          <a:lstStyle/>
          <a:p>
            <a:r>
              <a:rPr lang="en-US" b="1" dirty="0"/>
              <a:t>Computer Vision Algorithms</a:t>
            </a:r>
            <a:endParaRPr lang="en-US" dirty="0"/>
          </a:p>
        </p:txBody>
      </p:sp>
      <p:sp>
        <p:nvSpPr>
          <p:cNvPr id="3" name="Content Placeholder 2">
            <a:extLst>
              <a:ext uri="{FF2B5EF4-FFF2-40B4-BE49-F238E27FC236}">
                <a16:creationId xmlns:a16="http://schemas.microsoft.com/office/drawing/2014/main" id="{901F05DB-5685-CC70-A3EF-C1998DFE997F}"/>
              </a:ext>
            </a:extLst>
          </p:cNvPr>
          <p:cNvSpPr>
            <a:spLocks noGrp="1"/>
          </p:cNvSpPr>
          <p:nvPr>
            <p:ph idx="1"/>
          </p:nvPr>
        </p:nvSpPr>
        <p:spPr>
          <a:xfrm>
            <a:off x="1981200" y="1987421"/>
            <a:ext cx="9372600" cy="4483101"/>
          </a:xfrm>
        </p:spPr>
        <p:txBody>
          <a:bodyPr>
            <a:normAutofit/>
          </a:bodyPr>
          <a:lstStyle/>
          <a:p>
            <a:pPr>
              <a:spcAft>
                <a:spcPts val="600"/>
              </a:spcAft>
              <a:buFont typeface="Arial" panose="020B0604020202020204" pitchFamily="34" charset="0"/>
              <a:buChar char="•"/>
            </a:pPr>
            <a:r>
              <a:rPr lang="en-US" sz="1900"/>
              <a:t>Object Classification - What is the main category of the object present in this photograph? </a:t>
            </a:r>
          </a:p>
          <a:p>
            <a:pPr>
              <a:spcAft>
                <a:spcPts val="600"/>
              </a:spcAft>
              <a:buFont typeface="Arial" panose="020B0604020202020204" pitchFamily="34" charset="0"/>
              <a:buChar char="•"/>
            </a:pPr>
            <a:r>
              <a:rPr lang="en-US" sz="1900"/>
              <a:t>Object Identification - What is the type of object present in this photograph? </a:t>
            </a:r>
          </a:p>
          <a:p>
            <a:pPr>
              <a:spcAft>
                <a:spcPts val="600"/>
              </a:spcAft>
              <a:buFont typeface="Arial" panose="020B0604020202020204" pitchFamily="34" charset="0"/>
              <a:buChar char="•"/>
            </a:pPr>
            <a:r>
              <a:rPr lang="en-US" sz="1900"/>
              <a:t>Object Detection - Where is the object in the photograph? </a:t>
            </a:r>
          </a:p>
          <a:p>
            <a:pPr>
              <a:spcAft>
                <a:spcPts val="600"/>
              </a:spcAft>
              <a:buFont typeface="Arial" panose="020B0604020202020204" pitchFamily="34" charset="0"/>
              <a:buChar char="•"/>
            </a:pPr>
            <a:r>
              <a:rPr lang="en-US" sz="1900"/>
              <a:t>Object Segmentation - What pixels belong to the object in the image? </a:t>
            </a:r>
          </a:p>
          <a:p>
            <a:pPr>
              <a:spcAft>
                <a:spcPts val="600"/>
              </a:spcAft>
              <a:buFont typeface="Arial" panose="020B0604020202020204" pitchFamily="34" charset="0"/>
              <a:buChar char="•"/>
            </a:pPr>
            <a:r>
              <a:rPr lang="en-US" sz="1900"/>
              <a:t>Object Verification - Is the object in the photograph? </a:t>
            </a:r>
          </a:p>
          <a:p>
            <a:pPr>
              <a:spcAft>
                <a:spcPts val="600"/>
              </a:spcAft>
              <a:buFont typeface="Arial" panose="020B0604020202020204" pitchFamily="34" charset="0"/>
              <a:buChar char="•"/>
            </a:pPr>
            <a:r>
              <a:rPr lang="en-US" sz="1900"/>
              <a:t>Object Recognition - What are the objects present in this photograph and where are they located?</a:t>
            </a:r>
          </a:p>
          <a:p>
            <a:pPr>
              <a:spcAft>
                <a:spcPts val="600"/>
              </a:spcAft>
              <a:buFont typeface="Arial" panose="020B0604020202020204" pitchFamily="34" charset="0"/>
              <a:buChar char="•"/>
            </a:pPr>
            <a:r>
              <a:rPr lang="en-US" sz="1900"/>
              <a:t>Object Landmark Detection - What are the key points for the object in this photograph? </a:t>
            </a:r>
          </a:p>
          <a:p>
            <a:pPr>
              <a:spcAft>
                <a:spcPts val="600"/>
              </a:spcAft>
            </a:pPr>
            <a:endParaRPr lang="en-US" sz="1900"/>
          </a:p>
        </p:txBody>
      </p:sp>
    </p:spTree>
    <p:extLst>
      <p:ext uri="{BB962C8B-B14F-4D97-AF65-F5344CB8AC3E}">
        <p14:creationId xmlns:p14="http://schemas.microsoft.com/office/powerpoint/2010/main" val="38943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824E-DB80-B776-98EF-3D244788859A}"/>
              </a:ext>
            </a:extLst>
          </p:cNvPr>
          <p:cNvSpPr>
            <a:spLocks noGrp="1"/>
          </p:cNvSpPr>
          <p:nvPr>
            <p:ph type="title"/>
          </p:nvPr>
        </p:nvSpPr>
        <p:spPr>
          <a:xfrm>
            <a:off x="1981200" y="387478"/>
            <a:ext cx="9372600" cy="1282444"/>
          </a:xfrm>
        </p:spPr>
        <p:txBody>
          <a:bodyPr/>
          <a:lstStyle/>
          <a:p>
            <a:r>
              <a:rPr lang="en-US" b="1" dirty="0"/>
              <a:t>Challenges of Computer Vision?  </a:t>
            </a:r>
            <a:endParaRPr lang="en-US" dirty="0"/>
          </a:p>
        </p:txBody>
      </p:sp>
      <p:sp>
        <p:nvSpPr>
          <p:cNvPr id="3" name="Content Placeholder 2">
            <a:extLst>
              <a:ext uri="{FF2B5EF4-FFF2-40B4-BE49-F238E27FC236}">
                <a16:creationId xmlns:a16="http://schemas.microsoft.com/office/drawing/2014/main" id="{404DB86B-F7A8-E856-B844-57F9789FA74D}"/>
              </a:ext>
            </a:extLst>
          </p:cNvPr>
          <p:cNvSpPr>
            <a:spLocks noGrp="1"/>
          </p:cNvSpPr>
          <p:nvPr>
            <p:ph idx="1"/>
          </p:nvPr>
        </p:nvSpPr>
        <p:spPr/>
        <p:txBody>
          <a:bodyPr/>
          <a:lstStyle/>
          <a:p>
            <a:r>
              <a:rPr lang="en-US" dirty="0"/>
              <a:t>Creating a machine with human-level vision is surprisingly challenging, and not only because of the technical challenges involved in doing so with computers. We still have a lot to learn about the nature of human vision. </a:t>
            </a:r>
          </a:p>
          <a:p>
            <a:r>
              <a:rPr lang="en-US" dirty="0"/>
              <a:t>To fully grasp biological vision, one must learn not just how various receptors like the eye work, but also how the brain processes what it sees. The process has been mapped out, and its tricks and shortcuts have been discovered, but, as with any study of the brain, there is still a considerable distance to cover.</a:t>
            </a:r>
          </a:p>
          <a:p>
            <a:endParaRPr lang="en-US" dirty="0"/>
          </a:p>
        </p:txBody>
      </p:sp>
    </p:spTree>
    <p:extLst>
      <p:ext uri="{BB962C8B-B14F-4D97-AF65-F5344CB8AC3E}">
        <p14:creationId xmlns:p14="http://schemas.microsoft.com/office/powerpoint/2010/main" val="7070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9B98-CD51-5179-A104-14E8FEB655C2}"/>
              </a:ext>
            </a:extLst>
          </p:cNvPr>
          <p:cNvSpPr>
            <a:spLocks noGrp="1"/>
          </p:cNvSpPr>
          <p:nvPr>
            <p:ph type="title"/>
          </p:nvPr>
        </p:nvSpPr>
        <p:spPr>
          <a:xfrm>
            <a:off x="609600" y="822960"/>
            <a:ext cx="8686800" cy="2011680"/>
          </a:xfrm>
        </p:spPr>
        <p:txBody>
          <a:bodyPr anchor="b">
            <a:normAutofit/>
          </a:bodyPr>
          <a:lstStyle/>
          <a:p>
            <a:r>
              <a:rPr lang="en-US" b="1" dirty="0"/>
              <a:t>Computer Vision Benefits</a:t>
            </a:r>
            <a:endParaRPr lang="en-US" dirty="0"/>
          </a:p>
        </p:txBody>
      </p:sp>
      <p:sp>
        <p:nvSpPr>
          <p:cNvPr id="3" name="Content Placeholder 2">
            <a:extLst>
              <a:ext uri="{FF2B5EF4-FFF2-40B4-BE49-F238E27FC236}">
                <a16:creationId xmlns:a16="http://schemas.microsoft.com/office/drawing/2014/main" id="{44EB2C6B-4FB3-92DD-0B21-AB7178547896}"/>
              </a:ext>
            </a:extLst>
          </p:cNvPr>
          <p:cNvSpPr>
            <a:spLocks noGrp="1"/>
          </p:cNvSpPr>
          <p:nvPr>
            <p:ph type="body" idx="1"/>
          </p:nvPr>
        </p:nvSpPr>
        <p:spPr>
          <a:xfrm>
            <a:off x="609600" y="2834640"/>
            <a:ext cx="8686800" cy="2651125"/>
          </a:xfrm>
        </p:spPr>
        <p:txBody>
          <a:bodyPr>
            <a:normAutofit/>
          </a:bodyPr>
          <a:lstStyle/>
          <a:p>
            <a:pPr marL="457200" indent="-457200">
              <a:spcAft>
                <a:spcPts val="600"/>
              </a:spcAft>
              <a:buClr>
                <a:schemeClr val="bg2">
                  <a:lumMod val="50000"/>
                </a:schemeClr>
              </a:buClr>
              <a:buFont typeface="Wingdings" panose="05000000000000000000" pitchFamily="2" charset="2"/>
              <a:buChar char="Ø"/>
            </a:pPr>
            <a:r>
              <a:rPr lang="en-US"/>
              <a:t> Faster and simpler process.</a:t>
            </a:r>
          </a:p>
          <a:p>
            <a:pPr marL="457200" indent="-457200">
              <a:spcAft>
                <a:spcPts val="600"/>
              </a:spcAft>
              <a:buClr>
                <a:schemeClr val="bg2">
                  <a:lumMod val="50000"/>
                </a:schemeClr>
              </a:buClr>
              <a:buFont typeface="Wingdings" panose="05000000000000000000" pitchFamily="2" charset="2"/>
              <a:buChar char="Ø"/>
            </a:pPr>
            <a:r>
              <a:rPr lang="en-US"/>
              <a:t> Better products and services.</a:t>
            </a:r>
          </a:p>
          <a:p>
            <a:pPr marL="457200" indent="-457200">
              <a:spcAft>
                <a:spcPts val="600"/>
              </a:spcAft>
              <a:buClr>
                <a:schemeClr val="bg2">
                  <a:lumMod val="50000"/>
                </a:schemeClr>
              </a:buClr>
              <a:buFont typeface="Wingdings" panose="05000000000000000000" pitchFamily="2" charset="2"/>
              <a:buChar char="Ø"/>
            </a:pPr>
            <a:r>
              <a:rPr lang="en-US"/>
              <a:t> Cost-reduction.</a:t>
            </a:r>
          </a:p>
        </p:txBody>
      </p:sp>
    </p:spTree>
    <p:extLst>
      <p:ext uri="{BB962C8B-B14F-4D97-AF65-F5344CB8AC3E}">
        <p14:creationId xmlns:p14="http://schemas.microsoft.com/office/powerpoint/2010/main" val="240380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9B98-CD51-5179-A104-14E8FEB655C2}"/>
              </a:ext>
            </a:extLst>
          </p:cNvPr>
          <p:cNvSpPr>
            <a:spLocks noGrp="1"/>
          </p:cNvSpPr>
          <p:nvPr>
            <p:ph type="title"/>
          </p:nvPr>
        </p:nvSpPr>
        <p:spPr>
          <a:xfrm>
            <a:off x="609600" y="822960"/>
            <a:ext cx="8686800" cy="2011680"/>
          </a:xfrm>
        </p:spPr>
        <p:txBody>
          <a:bodyPr anchor="b">
            <a:normAutofit/>
          </a:bodyPr>
          <a:lstStyle/>
          <a:p>
            <a:r>
              <a:rPr lang="en-US" b="1"/>
              <a:t>Computer Vision Disadvantages</a:t>
            </a:r>
          </a:p>
        </p:txBody>
      </p:sp>
      <p:sp>
        <p:nvSpPr>
          <p:cNvPr id="3" name="Content Placeholder 2">
            <a:extLst>
              <a:ext uri="{FF2B5EF4-FFF2-40B4-BE49-F238E27FC236}">
                <a16:creationId xmlns:a16="http://schemas.microsoft.com/office/drawing/2014/main" id="{44EB2C6B-4FB3-92DD-0B21-AB7178547896}"/>
              </a:ext>
            </a:extLst>
          </p:cNvPr>
          <p:cNvSpPr>
            <a:spLocks noGrp="1"/>
          </p:cNvSpPr>
          <p:nvPr>
            <p:ph type="body" idx="1"/>
          </p:nvPr>
        </p:nvSpPr>
        <p:spPr>
          <a:xfrm>
            <a:off x="609600" y="2834640"/>
            <a:ext cx="8686800" cy="2651125"/>
          </a:xfrm>
        </p:spPr>
        <p:txBody>
          <a:bodyPr>
            <a:normAutofit/>
          </a:bodyPr>
          <a:lstStyle/>
          <a:p>
            <a:pPr marL="457200" indent="-457200">
              <a:spcAft>
                <a:spcPts val="600"/>
              </a:spcAft>
              <a:buClr>
                <a:schemeClr val="bg2">
                  <a:lumMod val="50000"/>
                </a:schemeClr>
              </a:buClr>
              <a:buFont typeface="Wingdings" panose="05000000000000000000" pitchFamily="2" charset="2"/>
              <a:buChar char="Ø"/>
            </a:pPr>
            <a:r>
              <a:rPr lang="en-US" dirty="0"/>
              <a:t> Lack of specialists. </a:t>
            </a:r>
          </a:p>
          <a:p>
            <a:pPr marL="457200" indent="-457200">
              <a:spcAft>
                <a:spcPts val="600"/>
              </a:spcAft>
              <a:buClr>
                <a:schemeClr val="bg2">
                  <a:lumMod val="50000"/>
                </a:schemeClr>
              </a:buClr>
              <a:buFont typeface="Wingdings" panose="05000000000000000000" pitchFamily="2" charset="2"/>
              <a:buChar char="Ø"/>
            </a:pPr>
            <a:r>
              <a:rPr lang="en-US" dirty="0"/>
              <a:t>Need for regular monitoring.</a:t>
            </a:r>
          </a:p>
        </p:txBody>
      </p:sp>
    </p:spTree>
    <p:extLst>
      <p:ext uri="{BB962C8B-B14F-4D97-AF65-F5344CB8AC3E}">
        <p14:creationId xmlns:p14="http://schemas.microsoft.com/office/powerpoint/2010/main" val="2495059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A11D-F389-2860-B099-D6B605171D83}"/>
              </a:ext>
            </a:extLst>
          </p:cNvPr>
          <p:cNvSpPr>
            <a:spLocks noGrp="1"/>
          </p:cNvSpPr>
          <p:nvPr>
            <p:ph type="title"/>
          </p:nvPr>
        </p:nvSpPr>
        <p:spPr>
          <a:xfrm>
            <a:off x="1981200" y="381000"/>
            <a:ext cx="9372600" cy="1295400"/>
          </a:xfrm>
        </p:spPr>
        <p:txBody>
          <a:bodyPr anchor="b">
            <a:normAutofit/>
          </a:bodyPr>
          <a:lstStyle/>
          <a:p>
            <a:r>
              <a:rPr lang="en-US" b="1" dirty="0"/>
              <a:t>What Is an Image?</a:t>
            </a:r>
            <a:endParaRPr lang="en-US" dirty="0"/>
          </a:p>
        </p:txBody>
      </p:sp>
      <p:sp>
        <p:nvSpPr>
          <p:cNvPr id="3" name="Content Placeholder 2">
            <a:extLst>
              <a:ext uri="{FF2B5EF4-FFF2-40B4-BE49-F238E27FC236}">
                <a16:creationId xmlns:a16="http://schemas.microsoft.com/office/drawing/2014/main" id="{AE94EB4F-E548-A9AE-47DB-EBF72B821ECE}"/>
              </a:ext>
            </a:extLst>
          </p:cNvPr>
          <p:cNvSpPr>
            <a:spLocks noGrp="1"/>
          </p:cNvSpPr>
          <p:nvPr>
            <p:ph idx="1"/>
          </p:nvPr>
        </p:nvSpPr>
        <p:spPr>
          <a:xfrm>
            <a:off x="1981200" y="1987421"/>
            <a:ext cx="9372600" cy="4483101"/>
          </a:xfrm>
        </p:spPr>
        <p:txBody>
          <a:bodyPr>
            <a:normAutofit/>
          </a:bodyPr>
          <a:lstStyle/>
          <a:p>
            <a:pPr>
              <a:spcAft>
                <a:spcPts val="600"/>
              </a:spcAft>
            </a:pPr>
            <a:r>
              <a:rPr lang="en-US" sz="2000" dirty="0"/>
              <a:t>An image is represented by its dimensions (height and width) based on the number of pixels. For example, if the dimensions of an image are 500 x 400 (width x height), the total number of pixels in the image is 200000.</a:t>
            </a:r>
          </a:p>
          <a:p>
            <a:pPr>
              <a:spcAft>
                <a:spcPts val="600"/>
              </a:spcAft>
            </a:pPr>
            <a:r>
              <a:rPr lang="en-US" sz="2000" dirty="0"/>
              <a:t>his pixel is a point on the image that takes on a specific shade, opacity or color. It is usually represented in one of the following:</a:t>
            </a:r>
          </a:p>
          <a:p>
            <a:pPr>
              <a:spcAft>
                <a:spcPts val="600"/>
              </a:spcAft>
              <a:buFont typeface="Arial" panose="020B0604020202020204" pitchFamily="34" charset="0"/>
              <a:buChar char="•"/>
            </a:pPr>
            <a:r>
              <a:rPr lang="en-US" sz="2000" dirty="0"/>
              <a:t>Grayscale - A pixel is an integer with a value between 0 to 255 (0 is completely black and 255 is completely white).</a:t>
            </a:r>
          </a:p>
          <a:p>
            <a:pPr>
              <a:spcAft>
                <a:spcPts val="600"/>
              </a:spcAft>
              <a:buFont typeface="Arial" panose="020B0604020202020204" pitchFamily="34" charset="0"/>
              <a:buChar char="•"/>
            </a:pPr>
            <a:r>
              <a:rPr lang="en-US" sz="2000" dirty="0"/>
              <a:t>RGB - A pixel is made up of 3 integers between 0 to 255 (the integers represent the intensity of red, green, and blue).</a:t>
            </a:r>
          </a:p>
          <a:p>
            <a:pPr>
              <a:spcAft>
                <a:spcPts val="600"/>
              </a:spcAft>
              <a:buFont typeface="Arial" panose="020B0604020202020204" pitchFamily="34" charset="0"/>
              <a:buChar char="•"/>
            </a:pPr>
            <a:r>
              <a:rPr lang="en-US" sz="2000" dirty="0"/>
              <a:t>RGBA - It is an extension of RGB with an added alpha field, which represents the opacity of the image.</a:t>
            </a:r>
          </a:p>
          <a:p>
            <a:pPr>
              <a:spcAft>
                <a:spcPts val="600"/>
              </a:spcAft>
            </a:pPr>
            <a:endParaRPr lang="en-US" sz="2000" dirty="0"/>
          </a:p>
        </p:txBody>
      </p:sp>
    </p:spTree>
    <p:extLst>
      <p:ext uri="{BB962C8B-B14F-4D97-AF65-F5344CB8AC3E}">
        <p14:creationId xmlns:p14="http://schemas.microsoft.com/office/powerpoint/2010/main" val="128187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27D8FB6-9C51-5332-E813-A9A4837B8FBB}"/>
              </a:ext>
            </a:extLst>
          </p:cNvPr>
          <p:cNvPicPr>
            <a:picLocks noChangeAspect="1"/>
          </p:cNvPicPr>
          <p:nvPr/>
        </p:nvPicPr>
        <p:blipFill rotWithShape="1">
          <a:blip r:embed="rId2">
            <a:extLst>
              <a:ext uri="{28A0092B-C50C-407E-A947-70E740481C1C}">
                <a14:useLocalDpi xmlns:a14="http://schemas.microsoft.com/office/drawing/2010/main" val="0"/>
              </a:ext>
            </a:extLst>
          </a:blip>
          <a:srcRect t="2597"/>
          <a:stretch/>
        </p:blipFill>
        <p:spPr>
          <a:xfrm>
            <a:off x="20" y="10"/>
            <a:ext cx="12191980" cy="6857990"/>
          </a:xfrm>
          <a:prstGeom prst="rect">
            <a:avLst/>
          </a:prstGeom>
          <a:noFill/>
        </p:spPr>
      </p:pic>
    </p:spTree>
    <p:extLst>
      <p:ext uri="{BB962C8B-B14F-4D97-AF65-F5344CB8AC3E}">
        <p14:creationId xmlns:p14="http://schemas.microsoft.com/office/powerpoint/2010/main" val="131630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6AAB-1D26-5492-164E-FEDA3E437FEB}"/>
              </a:ext>
            </a:extLst>
          </p:cNvPr>
          <p:cNvSpPr>
            <a:spLocks noGrp="1"/>
          </p:cNvSpPr>
          <p:nvPr>
            <p:ph type="title"/>
          </p:nvPr>
        </p:nvSpPr>
        <p:spPr>
          <a:xfrm>
            <a:off x="1981200" y="381000"/>
            <a:ext cx="9372600" cy="1295400"/>
          </a:xfrm>
        </p:spPr>
        <p:txBody>
          <a:bodyPr anchor="b">
            <a:normAutofit/>
          </a:bodyPr>
          <a:lstStyle/>
          <a:p>
            <a:r>
              <a:rPr lang="en-US" b="1" dirty="0"/>
              <a:t>Types of Image Processing</a:t>
            </a:r>
          </a:p>
        </p:txBody>
      </p:sp>
      <p:sp>
        <p:nvSpPr>
          <p:cNvPr id="3" name="Content Placeholder 2">
            <a:extLst>
              <a:ext uri="{FF2B5EF4-FFF2-40B4-BE49-F238E27FC236}">
                <a16:creationId xmlns:a16="http://schemas.microsoft.com/office/drawing/2014/main" id="{4FC62CCF-3B39-4A2D-28E4-65B6565C2EA8}"/>
              </a:ext>
            </a:extLst>
          </p:cNvPr>
          <p:cNvSpPr>
            <a:spLocks noGrp="1"/>
          </p:cNvSpPr>
          <p:nvPr>
            <p:ph sz="half" idx="1"/>
          </p:nvPr>
        </p:nvSpPr>
        <p:spPr>
          <a:xfrm>
            <a:off x="1981199" y="1981200"/>
            <a:ext cx="9146345" cy="4876800"/>
          </a:xfrm>
        </p:spPr>
        <p:txBody>
          <a:bodyPr>
            <a:normAutofit/>
          </a:bodyPr>
          <a:lstStyle/>
          <a:p>
            <a:pPr>
              <a:spcAft>
                <a:spcPts val="600"/>
              </a:spcAft>
            </a:pPr>
            <a:r>
              <a:rPr lang="en-US" sz="2000" dirty="0"/>
              <a:t>There are five main types of image processing:</a:t>
            </a:r>
          </a:p>
          <a:p>
            <a:pPr>
              <a:spcAft>
                <a:spcPts val="600"/>
              </a:spcAft>
              <a:buFont typeface="Arial" panose="020B0604020202020204" pitchFamily="34" charset="0"/>
              <a:buChar char="•"/>
            </a:pPr>
            <a:r>
              <a:rPr lang="en-US" sz="2000" dirty="0"/>
              <a:t>Visualization - Find objects that are not visible in the image</a:t>
            </a:r>
          </a:p>
          <a:p>
            <a:pPr>
              <a:spcAft>
                <a:spcPts val="600"/>
              </a:spcAft>
              <a:buFont typeface="Arial" panose="020B0604020202020204" pitchFamily="34" charset="0"/>
              <a:buChar char="•"/>
            </a:pPr>
            <a:r>
              <a:rPr lang="en-US" sz="2000" dirty="0"/>
              <a:t>Recognition - Distinguish or detect objects in the image</a:t>
            </a:r>
          </a:p>
          <a:p>
            <a:pPr>
              <a:spcAft>
                <a:spcPts val="600"/>
              </a:spcAft>
              <a:buFont typeface="Arial" panose="020B0604020202020204" pitchFamily="34" charset="0"/>
              <a:buChar char="•"/>
            </a:pPr>
            <a:r>
              <a:rPr lang="en-US" sz="2000" dirty="0"/>
              <a:t>Sharpening and restoration - Create an enhanced image from the original image</a:t>
            </a:r>
          </a:p>
          <a:p>
            <a:pPr>
              <a:spcAft>
                <a:spcPts val="600"/>
              </a:spcAft>
              <a:buFont typeface="Arial" panose="020B0604020202020204" pitchFamily="34" charset="0"/>
              <a:buChar char="•"/>
            </a:pPr>
            <a:r>
              <a:rPr lang="en-US" sz="2000" dirty="0"/>
              <a:t>Pattern recognition - Measure the various patterns around the objects in the image</a:t>
            </a:r>
          </a:p>
          <a:p>
            <a:pPr>
              <a:spcAft>
                <a:spcPts val="600"/>
              </a:spcAft>
              <a:buFont typeface="Arial" panose="020B0604020202020204" pitchFamily="34" charset="0"/>
              <a:buChar char="•"/>
            </a:pPr>
            <a:r>
              <a:rPr lang="en-US" sz="2000" dirty="0"/>
              <a:t>Retrieval - Browse and search images from a large database of digital images that are similar to the original image</a:t>
            </a:r>
          </a:p>
          <a:p>
            <a:pPr>
              <a:spcAft>
                <a:spcPts val="600"/>
              </a:spcAft>
            </a:pPr>
            <a:endParaRPr lang="en-US" sz="2000" dirty="0"/>
          </a:p>
        </p:txBody>
      </p:sp>
    </p:spTree>
    <p:extLst>
      <p:ext uri="{BB962C8B-B14F-4D97-AF65-F5344CB8AC3E}">
        <p14:creationId xmlns:p14="http://schemas.microsoft.com/office/powerpoint/2010/main" val="15547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93B5-CA00-E50D-FB6E-60D9E9CA8878}"/>
              </a:ext>
            </a:extLst>
          </p:cNvPr>
          <p:cNvSpPr>
            <a:spLocks noGrp="1"/>
          </p:cNvSpPr>
          <p:nvPr>
            <p:ph type="title"/>
          </p:nvPr>
        </p:nvSpPr>
        <p:spPr>
          <a:xfrm>
            <a:off x="1981200" y="381000"/>
            <a:ext cx="9372600" cy="1295400"/>
          </a:xfrm>
        </p:spPr>
        <p:txBody>
          <a:bodyPr anchor="b">
            <a:normAutofit/>
          </a:bodyPr>
          <a:lstStyle/>
          <a:p>
            <a:r>
              <a:rPr lang="en-US" b="1" dirty="0"/>
              <a:t>Fundamental Image Processing Steps</a:t>
            </a:r>
            <a:endParaRPr lang="en-US" dirty="0"/>
          </a:p>
        </p:txBody>
      </p:sp>
      <p:sp>
        <p:nvSpPr>
          <p:cNvPr id="3" name="Content Placeholder 2">
            <a:extLst>
              <a:ext uri="{FF2B5EF4-FFF2-40B4-BE49-F238E27FC236}">
                <a16:creationId xmlns:a16="http://schemas.microsoft.com/office/drawing/2014/main" id="{B25F89C4-37B4-7B72-AF30-A0E70D2C0ECF}"/>
              </a:ext>
            </a:extLst>
          </p:cNvPr>
          <p:cNvSpPr>
            <a:spLocks noGrp="1"/>
          </p:cNvSpPr>
          <p:nvPr>
            <p:ph sz="half" idx="1"/>
          </p:nvPr>
        </p:nvSpPr>
        <p:spPr>
          <a:xfrm>
            <a:off x="1981200" y="1981200"/>
            <a:ext cx="7092462" cy="4876800"/>
          </a:xfrm>
        </p:spPr>
        <p:txBody>
          <a:bodyPr>
            <a:normAutofit/>
          </a:bodyPr>
          <a:lstStyle/>
          <a:p>
            <a:pPr marL="457200" indent="-457200">
              <a:buFont typeface="+mj-lt"/>
              <a:buAutoNum type="arabicPeriod"/>
            </a:pPr>
            <a:r>
              <a:rPr lang="en-US" sz="1600" b="1" dirty="0"/>
              <a:t>Image Acquisition</a:t>
            </a:r>
          </a:p>
          <a:p>
            <a:pPr marL="457200" indent="-457200">
              <a:buFont typeface="+mj-lt"/>
              <a:buAutoNum type="arabicPeriod"/>
            </a:pPr>
            <a:r>
              <a:rPr lang="en-US" sz="1600" b="1" dirty="0"/>
              <a:t>Image Enhancement</a:t>
            </a:r>
          </a:p>
          <a:p>
            <a:pPr marL="457200" indent="-457200">
              <a:buFont typeface="+mj-lt"/>
              <a:buAutoNum type="arabicPeriod"/>
            </a:pPr>
            <a:r>
              <a:rPr lang="en-US" sz="1600" b="1" dirty="0"/>
              <a:t>Image Restoration</a:t>
            </a:r>
          </a:p>
          <a:p>
            <a:pPr marL="457200" indent="-457200">
              <a:buFont typeface="+mj-lt"/>
              <a:buAutoNum type="arabicPeriod"/>
            </a:pPr>
            <a:r>
              <a:rPr lang="en-US" sz="1600" b="1" dirty="0"/>
              <a:t>Image Restoration</a:t>
            </a:r>
          </a:p>
          <a:p>
            <a:pPr marL="457200" indent="-457200">
              <a:buFont typeface="+mj-lt"/>
              <a:buAutoNum type="arabicPeriod"/>
            </a:pPr>
            <a:r>
              <a:rPr lang="en-US" sz="1600" b="1" dirty="0"/>
              <a:t>Color Image Processing</a:t>
            </a:r>
          </a:p>
          <a:p>
            <a:pPr marL="457200" indent="-457200">
              <a:buFont typeface="+mj-lt"/>
              <a:buAutoNum type="arabicPeriod"/>
            </a:pPr>
            <a:r>
              <a:rPr lang="en-US" sz="1600" b="1" dirty="0"/>
              <a:t>Wavelets and Multiresolution Processing</a:t>
            </a:r>
          </a:p>
          <a:p>
            <a:pPr marL="457200" indent="-457200">
              <a:buFont typeface="+mj-lt"/>
              <a:buAutoNum type="arabicPeriod"/>
            </a:pPr>
            <a:r>
              <a:rPr lang="en-US" sz="1600" b="1" dirty="0"/>
              <a:t>Compression</a:t>
            </a:r>
          </a:p>
          <a:p>
            <a:pPr marL="457200" indent="-457200">
              <a:buFont typeface="+mj-lt"/>
              <a:buAutoNum type="arabicPeriod"/>
            </a:pPr>
            <a:r>
              <a:rPr lang="en-US" sz="1600" b="1" dirty="0"/>
              <a:t>Morphological Processing</a:t>
            </a:r>
          </a:p>
          <a:p>
            <a:pPr marL="457200" indent="-457200">
              <a:buFont typeface="+mj-lt"/>
              <a:buAutoNum type="arabicPeriod"/>
            </a:pPr>
            <a:r>
              <a:rPr lang="en-US" sz="1600" b="1" dirty="0"/>
              <a:t>Segmentation</a:t>
            </a:r>
          </a:p>
          <a:p>
            <a:pPr marL="457200" indent="-457200">
              <a:buFont typeface="+mj-lt"/>
              <a:buAutoNum type="arabicPeriod"/>
            </a:pPr>
            <a:r>
              <a:rPr lang="en-US" sz="1600" b="1" dirty="0"/>
              <a:t>Representation and Description</a:t>
            </a:r>
          </a:p>
          <a:p>
            <a:pPr marL="457200" indent="-457200">
              <a:buFont typeface="+mj-lt"/>
              <a:buAutoNum type="arabicPeriod"/>
            </a:pPr>
            <a:r>
              <a:rPr lang="en-US" sz="1600" b="1" dirty="0"/>
              <a:t>Recognition</a:t>
            </a:r>
          </a:p>
          <a:p>
            <a:pPr marL="457200" indent="-457200">
              <a:buFont typeface="+mj-lt"/>
              <a:buAutoNum type="arabicPeriod"/>
            </a:pPr>
            <a:endParaRPr lang="en-US" sz="1600" dirty="0"/>
          </a:p>
        </p:txBody>
      </p:sp>
    </p:spTree>
    <p:extLst>
      <p:ext uri="{BB962C8B-B14F-4D97-AF65-F5344CB8AC3E}">
        <p14:creationId xmlns:p14="http://schemas.microsoft.com/office/powerpoint/2010/main" val="263519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of Contents</a:t>
            </a:r>
          </a:p>
        </p:txBody>
      </p:sp>
      <p:sp>
        <p:nvSpPr>
          <p:cNvPr id="3" name="Content Placeholder 2"/>
          <p:cNvSpPr>
            <a:spLocks noGrp="1"/>
          </p:cNvSpPr>
          <p:nvPr>
            <p:ph idx="1"/>
          </p:nvPr>
        </p:nvSpPr>
        <p:spPr/>
        <p:txBody>
          <a:bodyPr>
            <a:normAutofit fontScale="85000" lnSpcReduction="20000"/>
          </a:bodyPr>
          <a:lstStyle/>
          <a:p>
            <a:r>
              <a:rPr lang="en-US" dirty="0">
                <a:hlinkClick r:id="rId2" tooltip="What is Computer Vision?"/>
              </a:rPr>
              <a:t>What is Computer Vision?</a:t>
            </a:r>
            <a:endParaRPr lang="en-US" dirty="0"/>
          </a:p>
          <a:p>
            <a:r>
              <a:rPr lang="en-US" dirty="0">
                <a:hlinkClick r:id="rId3" tooltip="How Does Computer Vision Work?"/>
              </a:rPr>
              <a:t>How Does Computer Vision Work?</a:t>
            </a:r>
            <a:endParaRPr lang="en-US" dirty="0"/>
          </a:p>
          <a:p>
            <a:r>
              <a:rPr lang="en-US" dirty="0">
                <a:hlinkClick r:id="rId4" tooltip="History "/>
              </a:rPr>
              <a:t>History </a:t>
            </a:r>
            <a:endParaRPr lang="en-US" dirty="0"/>
          </a:p>
          <a:p>
            <a:r>
              <a:rPr lang="en-US" dirty="0">
                <a:hlinkClick r:id="rId5" tooltip="Deep Learning Revolution "/>
              </a:rPr>
              <a:t>Deep Learning Revolution </a:t>
            </a:r>
            <a:endParaRPr lang="en-US" dirty="0"/>
          </a:p>
          <a:p>
            <a:r>
              <a:rPr lang="en-US" dirty="0">
                <a:hlinkClick r:id="rId6" tooltip="How Long Does It Take To Decipher An Image "/>
              </a:rPr>
              <a:t>How Long Does It Take To Decipher An Image </a:t>
            </a:r>
            <a:endParaRPr lang="en-US" dirty="0"/>
          </a:p>
          <a:p>
            <a:r>
              <a:rPr lang="en-US" dirty="0">
                <a:hlinkClick r:id="rId7" tooltip="What Is an Image?"/>
              </a:rPr>
              <a:t>What Is an Image?</a:t>
            </a:r>
            <a:endParaRPr lang="en-US" dirty="0"/>
          </a:p>
          <a:p>
            <a:r>
              <a:rPr lang="en-US" dirty="0">
                <a:hlinkClick r:id="rId8" tooltip="What Is Image Processing?"/>
              </a:rPr>
              <a:t>What Is Image Processing?</a:t>
            </a:r>
            <a:endParaRPr lang="en-US" dirty="0"/>
          </a:p>
          <a:p>
            <a:r>
              <a:rPr lang="en-US" dirty="0">
                <a:hlinkClick r:id="rId9" tooltip="Types of Image Processing"/>
              </a:rPr>
              <a:t>Types of Image Processing</a:t>
            </a:r>
            <a:endParaRPr lang="en-US" dirty="0"/>
          </a:p>
          <a:p>
            <a:r>
              <a:rPr lang="en-US" dirty="0">
                <a:hlinkClick r:id="rId10" tooltip="Fundamental Image Processing Steps"/>
              </a:rPr>
              <a:t>Fundamental Image Processing Steps</a:t>
            </a:r>
            <a:endParaRPr lang="en-US" dirty="0"/>
          </a:p>
          <a:p>
            <a:r>
              <a:rPr lang="en-US" dirty="0">
                <a:hlinkClick r:id="rId11" tooltip="Applications of Image Processing"/>
              </a:rPr>
              <a:t>Applications of Image Processing</a:t>
            </a:r>
            <a:endParaRPr lang="en-US" dirty="0"/>
          </a:p>
          <a:p>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100E6E2-9689-F600-C34D-5734CB7CFC14}"/>
              </a:ext>
            </a:extLst>
          </p:cNvPr>
          <p:cNvGraphicFramePr/>
          <p:nvPr>
            <p:extLst>
              <p:ext uri="{D42A27DB-BD31-4B8C-83A1-F6EECF244321}">
                <p14:modId xmlns:p14="http://schemas.microsoft.com/office/powerpoint/2010/main" val="4234186124"/>
              </p:ext>
            </p:extLst>
          </p:nvPr>
        </p:nvGraphicFramePr>
        <p:xfrm>
          <a:off x="762000" y="0"/>
          <a:ext cx="1025236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970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8663-61EF-CDA3-EEC2-60BE662A4262}"/>
              </a:ext>
            </a:extLst>
          </p:cNvPr>
          <p:cNvSpPr>
            <a:spLocks noGrp="1"/>
          </p:cNvSpPr>
          <p:nvPr>
            <p:ph type="title"/>
          </p:nvPr>
        </p:nvSpPr>
        <p:spPr/>
        <p:txBody>
          <a:bodyPr/>
          <a:lstStyle/>
          <a:p>
            <a:r>
              <a:rPr lang="en-US" b="1" dirty="0"/>
              <a:t>Medical Image Retrieval</a:t>
            </a:r>
            <a:endParaRPr lang="en-US" dirty="0"/>
          </a:p>
        </p:txBody>
      </p:sp>
      <p:sp>
        <p:nvSpPr>
          <p:cNvPr id="3" name="Content Placeholder 2">
            <a:extLst>
              <a:ext uri="{FF2B5EF4-FFF2-40B4-BE49-F238E27FC236}">
                <a16:creationId xmlns:a16="http://schemas.microsoft.com/office/drawing/2014/main" id="{15ED9AEC-52F4-3315-1249-903FA9D3AE44}"/>
              </a:ext>
            </a:extLst>
          </p:cNvPr>
          <p:cNvSpPr>
            <a:spLocks noGrp="1"/>
          </p:cNvSpPr>
          <p:nvPr>
            <p:ph idx="1"/>
          </p:nvPr>
        </p:nvSpPr>
        <p:spPr/>
        <p:txBody>
          <a:bodyPr/>
          <a:lstStyle/>
          <a:p>
            <a:r>
              <a:rPr lang="en-US" dirty="0"/>
              <a:t>Image processing has been extensively used in medical research and has enabled more efficient and accurate treatment plans. </a:t>
            </a:r>
          </a:p>
          <a:p>
            <a:r>
              <a:rPr lang="en-US" dirty="0"/>
              <a:t>For example, it can be used for the early detection of breast cancer using a sophisticated nodule detection algorithm in breast scans. Since medical usage calls for highly trained image processors, these applications require significant implementation and evaluation before they can be accepted for use.</a:t>
            </a:r>
          </a:p>
        </p:txBody>
      </p:sp>
    </p:spTree>
    <p:extLst>
      <p:ext uri="{BB962C8B-B14F-4D97-AF65-F5344CB8AC3E}">
        <p14:creationId xmlns:p14="http://schemas.microsoft.com/office/powerpoint/2010/main" val="68837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C578-585D-169F-F41D-86866E243E3A}"/>
              </a:ext>
            </a:extLst>
          </p:cNvPr>
          <p:cNvSpPr>
            <a:spLocks noGrp="1"/>
          </p:cNvSpPr>
          <p:nvPr>
            <p:ph type="title"/>
          </p:nvPr>
        </p:nvSpPr>
        <p:spPr>
          <a:xfrm>
            <a:off x="1981200" y="381000"/>
            <a:ext cx="9372600" cy="1295400"/>
          </a:xfrm>
        </p:spPr>
        <p:txBody>
          <a:bodyPr anchor="b">
            <a:normAutofit/>
          </a:bodyPr>
          <a:lstStyle/>
          <a:p>
            <a:r>
              <a:rPr lang="en-US" b="1" dirty="0"/>
              <a:t>Traffic Sensing Technologies</a:t>
            </a:r>
            <a:endParaRPr lang="en-US" dirty="0"/>
          </a:p>
        </p:txBody>
      </p:sp>
      <p:sp>
        <p:nvSpPr>
          <p:cNvPr id="3" name="Content Placeholder 2">
            <a:extLst>
              <a:ext uri="{FF2B5EF4-FFF2-40B4-BE49-F238E27FC236}">
                <a16:creationId xmlns:a16="http://schemas.microsoft.com/office/drawing/2014/main" id="{BF41297F-C0AF-1CC8-AA84-725116AD8651}"/>
              </a:ext>
            </a:extLst>
          </p:cNvPr>
          <p:cNvSpPr>
            <a:spLocks noGrp="1"/>
          </p:cNvSpPr>
          <p:nvPr>
            <p:ph sz="half" idx="1"/>
          </p:nvPr>
        </p:nvSpPr>
        <p:spPr>
          <a:xfrm>
            <a:off x="1981200" y="1981200"/>
            <a:ext cx="4572000" cy="4480560"/>
          </a:xfrm>
        </p:spPr>
        <p:txBody>
          <a:bodyPr>
            <a:normAutofit/>
          </a:bodyPr>
          <a:lstStyle/>
          <a:p>
            <a:r>
              <a:rPr lang="en-US" sz="1500" dirty="0"/>
              <a:t>In the case of traffic sensors, we use a video image processing system or VIPS. </a:t>
            </a:r>
          </a:p>
          <a:p>
            <a:r>
              <a:rPr lang="en-US" sz="1500" dirty="0"/>
              <a:t>This consists of </a:t>
            </a:r>
          </a:p>
          <a:p>
            <a:pPr marL="457200" indent="-457200">
              <a:buAutoNum type="alphaLcParenR"/>
            </a:pPr>
            <a:r>
              <a:rPr lang="en-US" sz="1500" dirty="0"/>
              <a:t>an image capturing system </a:t>
            </a:r>
          </a:p>
          <a:p>
            <a:pPr marL="457200" indent="-457200">
              <a:buAutoNum type="alphaLcParenR"/>
            </a:pPr>
            <a:r>
              <a:rPr lang="en-US" sz="1500" dirty="0"/>
              <a:t>b) a telecommunication system and </a:t>
            </a:r>
          </a:p>
          <a:p>
            <a:pPr marL="457200" indent="-457200">
              <a:buAutoNum type="alphaLcParenR"/>
            </a:pPr>
            <a:r>
              <a:rPr lang="en-US" sz="1500" dirty="0"/>
              <a:t>c) an image processing system. </a:t>
            </a:r>
          </a:p>
          <a:p>
            <a:r>
              <a:rPr lang="en-US" sz="1500" dirty="0"/>
              <a:t>When capturing video, a VIPS has several detection zones which output an “on” signal whenever a vehicle enters the zone, and then output an “off” signal whenever the vehicle exits the detection zone. These detection zones can be set up for multiple lanes and can be used to sense the traffic in a particular station.</a:t>
            </a:r>
          </a:p>
          <a:p>
            <a:endParaRPr lang="en-US" sz="1500" dirty="0"/>
          </a:p>
        </p:txBody>
      </p:sp>
      <p:pic>
        <p:nvPicPr>
          <p:cNvPr id="5" name="Content Placeholder 4" descr="A high angle view of a highway&#10;&#10;Description automatically generated with low confidence">
            <a:extLst>
              <a:ext uri="{FF2B5EF4-FFF2-40B4-BE49-F238E27FC236}">
                <a16:creationId xmlns:a16="http://schemas.microsoft.com/office/drawing/2014/main" id="{682D7D33-D5EF-FC06-0AA9-E7A3DEBD10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1800" y="3352482"/>
            <a:ext cx="4572000" cy="1737360"/>
          </a:xfrm>
        </p:spPr>
      </p:pic>
      <p:sp>
        <p:nvSpPr>
          <p:cNvPr id="7" name="TextBox 6">
            <a:extLst>
              <a:ext uri="{FF2B5EF4-FFF2-40B4-BE49-F238E27FC236}">
                <a16:creationId xmlns:a16="http://schemas.microsoft.com/office/drawing/2014/main" id="{8422869D-56B3-307B-3377-AA11F4695B51}"/>
              </a:ext>
            </a:extLst>
          </p:cNvPr>
          <p:cNvSpPr txBox="1"/>
          <p:nvPr/>
        </p:nvSpPr>
        <p:spPr>
          <a:xfrm>
            <a:off x="6667500" y="5305192"/>
            <a:ext cx="4873336" cy="646331"/>
          </a:xfrm>
          <a:prstGeom prst="rect">
            <a:avLst/>
          </a:prstGeom>
          <a:noFill/>
        </p:spPr>
        <p:txBody>
          <a:bodyPr wrap="square">
            <a:spAutoFit/>
          </a:bodyPr>
          <a:lstStyle/>
          <a:p>
            <a:r>
              <a:rPr lang="en-US" dirty="0"/>
              <a:t>Left - normal traffic image | Right - a VIPS image with detection zones </a:t>
            </a:r>
          </a:p>
        </p:txBody>
      </p:sp>
    </p:spTree>
    <p:extLst>
      <p:ext uri="{BB962C8B-B14F-4D97-AF65-F5344CB8AC3E}">
        <p14:creationId xmlns:p14="http://schemas.microsoft.com/office/powerpoint/2010/main" val="194193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DE39-333F-28F5-91EA-B0826D68A27D}"/>
              </a:ext>
            </a:extLst>
          </p:cNvPr>
          <p:cNvSpPr>
            <a:spLocks noGrp="1"/>
          </p:cNvSpPr>
          <p:nvPr>
            <p:ph type="title"/>
          </p:nvPr>
        </p:nvSpPr>
        <p:spPr>
          <a:xfrm>
            <a:off x="6556248" y="384048"/>
            <a:ext cx="4800600" cy="1828800"/>
          </a:xfrm>
        </p:spPr>
        <p:txBody>
          <a:bodyPr anchor="b">
            <a:normAutofit/>
          </a:bodyPr>
          <a:lstStyle/>
          <a:p>
            <a:r>
              <a:rPr lang="en-US" b="1" dirty="0"/>
              <a:t>Image Reconstruction</a:t>
            </a:r>
            <a:endParaRPr lang="en-US" dirty="0"/>
          </a:p>
        </p:txBody>
      </p:sp>
      <p:pic>
        <p:nvPicPr>
          <p:cNvPr id="7" name="Picture 6" descr="A picture containing text, different, posing, same&#10;&#10;Description automatically generated">
            <a:extLst>
              <a:ext uri="{FF2B5EF4-FFF2-40B4-BE49-F238E27FC236}">
                <a16:creationId xmlns:a16="http://schemas.microsoft.com/office/drawing/2014/main" id="{A7B4059E-FC15-0856-E9E0-31A9B67A5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380"/>
            <a:ext cx="6096000" cy="3063240"/>
          </a:xfrm>
          <a:prstGeom prst="rect">
            <a:avLst/>
          </a:prstGeom>
          <a:noFill/>
          <a:ln>
            <a:noFill/>
          </a:ln>
        </p:spPr>
      </p:pic>
      <p:sp>
        <p:nvSpPr>
          <p:cNvPr id="3" name="Content Placeholder 2">
            <a:extLst>
              <a:ext uri="{FF2B5EF4-FFF2-40B4-BE49-F238E27FC236}">
                <a16:creationId xmlns:a16="http://schemas.microsoft.com/office/drawing/2014/main" id="{CEEB50F3-2307-46A4-3923-F6097C0624AB}"/>
              </a:ext>
            </a:extLst>
          </p:cNvPr>
          <p:cNvSpPr>
            <a:spLocks noGrp="1"/>
          </p:cNvSpPr>
          <p:nvPr>
            <p:ph type="body" sz="half" idx="2"/>
          </p:nvPr>
        </p:nvSpPr>
        <p:spPr>
          <a:xfrm>
            <a:off x="6556250" y="2240280"/>
            <a:ext cx="4799013" cy="3246437"/>
          </a:xfrm>
        </p:spPr>
        <p:txBody>
          <a:bodyPr>
            <a:normAutofit/>
          </a:bodyPr>
          <a:lstStyle/>
          <a:p>
            <a:r>
              <a:rPr lang="en-US" dirty="0"/>
              <a:t>Image processing can be used to recover and fill in the missing or corrupt parts of an image. This involves using image processing systems that have been trained extensively with existing photo datasets to create newer versions of old and damaged photos.</a:t>
            </a:r>
          </a:p>
          <a:p>
            <a:endParaRPr lang="en-US" dirty="0"/>
          </a:p>
        </p:txBody>
      </p:sp>
    </p:spTree>
    <p:extLst>
      <p:ext uri="{BB962C8B-B14F-4D97-AF65-F5344CB8AC3E}">
        <p14:creationId xmlns:p14="http://schemas.microsoft.com/office/powerpoint/2010/main" val="98108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1CF6-2C82-5B58-4B99-474BA6736760}"/>
              </a:ext>
            </a:extLst>
          </p:cNvPr>
          <p:cNvSpPr>
            <a:spLocks noGrp="1"/>
          </p:cNvSpPr>
          <p:nvPr>
            <p:ph type="title"/>
          </p:nvPr>
        </p:nvSpPr>
        <p:spPr/>
        <p:txBody>
          <a:bodyPr/>
          <a:lstStyle/>
          <a:p>
            <a:r>
              <a:rPr lang="en-US" b="1" dirty="0"/>
              <a:t>Face Detection</a:t>
            </a:r>
            <a:endParaRPr lang="en-US" dirty="0"/>
          </a:p>
        </p:txBody>
      </p:sp>
      <p:sp>
        <p:nvSpPr>
          <p:cNvPr id="3" name="Content Placeholder 2">
            <a:extLst>
              <a:ext uri="{FF2B5EF4-FFF2-40B4-BE49-F238E27FC236}">
                <a16:creationId xmlns:a16="http://schemas.microsoft.com/office/drawing/2014/main" id="{5CBDB0E9-5E24-9C5E-901A-3AE78A07D51C}"/>
              </a:ext>
            </a:extLst>
          </p:cNvPr>
          <p:cNvSpPr>
            <a:spLocks noGrp="1"/>
          </p:cNvSpPr>
          <p:nvPr>
            <p:ph idx="1"/>
          </p:nvPr>
        </p:nvSpPr>
        <p:spPr/>
        <p:txBody>
          <a:bodyPr/>
          <a:lstStyle/>
          <a:p>
            <a:r>
              <a:rPr lang="en-US" dirty="0"/>
              <a:t>One of the most common applications of image processing that we use today is face detection. It follows </a:t>
            </a:r>
            <a:r>
              <a:rPr lang="en-US" dirty="0">
                <a:hlinkClick r:id="rId2" tooltip="deep learning algorithms"/>
              </a:rPr>
              <a:t>deep learning algorithms</a:t>
            </a:r>
            <a:r>
              <a:rPr lang="en-US" dirty="0"/>
              <a:t> where the machine is first trained with the specific features of human faces, such as the shape of the face, the distance between the eyes, etc. After teaching the machine these human face features, it will start to accept all objects in an image that resemble a human face. Face detection is a vital tool used in security, biometrics and even filters available on most social media apps these days.</a:t>
            </a:r>
          </a:p>
        </p:txBody>
      </p:sp>
    </p:spTree>
    <p:extLst>
      <p:ext uri="{BB962C8B-B14F-4D97-AF65-F5344CB8AC3E}">
        <p14:creationId xmlns:p14="http://schemas.microsoft.com/office/powerpoint/2010/main" val="179481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A11D-F389-2860-B099-D6B605171D83}"/>
              </a:ext>
            </a:extLst>
          </p:cNvPr>
          <p:cNvSpPr>
            <a:spLocks noGrp="1"/>
          </p:cNvSpPr>
          <p:nvPr>
            <p:ph type="title"/>
          </p:nvPr>
        </p:nvSpPr>
        <p:spPr>
          <a:xfrm>
            <a:off x="1981200" y="381000"/>
            <a:ext cx="9372600" cy="1295400"/>
          </a:xfrm>
        </p:spPr>
        <p:txBody>
          <a:bodyPr anchor="b">
            <a:normAutofit/>
          </a:bodyPr>
          <a:lstStyle/>
          <a:p>
            <a:r>
              <a:rPr lang="en-US" b="1" dirty="0"/>
              <a:t>Benefits of Image Processing</a:t>
            </a:r>
          </a:p>
        </p:txBody>
      </p:sp>
      <p:sp>
        <p:nvSpPr>
          <p:cNvPr id="3" name="Content Placeholder 2">
            <a:extLst>
              <a:ext uri="{FF2B5EF4-FFF2-40B4-BE49-F238E27FC236}">
                <a16:creationId xmlns:a16="http://schemas.microsoft.com/office/drawing/2014/main" id="{AE94EB4F-E548-A9AE-47DB-EBF72B821ECE}"/>
              </a:ext>
            </a:extLst>
          </p:cNvPr>
          <p:cNvSpPr>
            <a:spLocks noGrp="1"/>
          </p:cNvSpPr>
          <p:nvPr>
            <p:ph idx="1"/>
          </p:nvPr>
        </p:nvSpPr>
        <p:spPr>
          <a:xfrm>
            <a:off x="1981200" y="1987421"/>
            <a:ext cx="10088880" cy="4489579"/>
          </a:xfrm>
        </p:spPr>
        <p:txBody>
          <a:bodyPr>
            <a:normAutofit/>
          </a:bodyPr>
          <a:lstStyle/>
          <a:p>
            <a:r>
              <a:rPr lang="en-US" sz="2000" dirty="0"/>
              <a:t>The implementation of image processing techniques has had a massive impact on many tech organizations. Here are some of the most useful benefits of image processing, regardless of the field of operation:</a:t>
            </a:r>
          </a:p>
          <a:p>
            <a:pPr>
              <a:buFont typeface="Arial" panose="020B0604020202020204" pitchFamily="34" charset="0"/>
              <a:buChar char="•"/>
            </a:pPr>
            <a:r>
              <a:rPr lang="en-US" sz="2000" dirty="0"/>
              <a:t>The digital image can be made available in any desired format (improved image, X-Ray, photo negative, </a:t>
            </a:r>
            <a:r>
              <a:rPr lang="en-US" sz="2000" dirty="0" err="1"/>
              <a:t>etc</a:t>
            </a:r>
            <a:r>
              <a:rPr lang="en-US" sz="2000" dirty="0"/>
              <a:t>)</a:t>
            </a:r>
          </a:p>
          <a:p>
            <a:pPr>
              <a:buFont typeface="Arial" panose="020B0604020202020204" pitchFamily="34" charset="0"/>
              <a:buChar char="•"/>
            </a:pPr>
            <a:r>
              <a:rPr lang="en-US" sz="2000" dirty="0"/>
              <a:t>It helps to improve images for human interpretation</a:t>
            </a:r>
          </a:p>
          <a:p>
            <a:pPr>
              <a:buFont typeface="Arial" panose="020B0604020202020204" pitchFamily="34" charset="0"/>
              <a:buChar char="•"/>
            </a:pPr>
            <a:r>
              <a:rPr lang="en-US" sz="2000" dirty="0"/>
              <a:t>Information can be processed and extracted from images for machine interpretation</a:t>
            </a:r>
          </a:p>
          <a:p>
            <a:pPr>
              <a:buFont typeface="Arial" panose="020B0604020202020204" pitchFamily="34" charset="0"/>
              <a:buChar char="•"/>
            </a:pPr>
            <a:r>
              <a:rPr lang="en-US" sz="2000" dirty="0"/>
              <a:t>The pixels in the image can be manipulated to any desired density and contrast</a:t>
            </a:r>
          </a:p>
          <a:p>
            <a:pPr>
              <a:buFont typeface="Arial" panose="020B0604020202020204" pitchFamily="34" charset="0"/>
              <a:buChar char="•"/>
            </a:pPr>
            <a:r>
              <a:rPr lang="en-US" sz="2000" dirty="0"/>
              <a:t>Images can be stored and retrieved easily</a:t>
            </a:r>
          </a:p>
          <a:p>
            <a:pPr>
              <a:buFont typeface="Arial" panose="020B0604020202020204" pitchFamily="34" charset="0"/>
              <a:buChar char="•"/>
            </a:pPr>
            <a:r>
              <a:rPr lang="en-US" sz="2000" dirty="0"/>
              <a:t>It allows for easy electronic transmission of images to third-party providers</a:t>
            </a:r>
          </a:p>
        </p:txBody>
      </p:sp>
    </p:spTree>
    <p:extLst>
      <p:ext uri="{BB962C8B-B14F-4D97-AF65-F5344CB8AC3E}">
        <p14:creationId xmlns:p14="http://schemas.microsoft.com/office/powerpoint/2010/main" val="53590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64C9-4306-6EC8-1892-EBB759D2BD8D}"/>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58FBF221-98DD-185B-0EF0-FC711469910F}"/>
              </a:ext>
            </a:extLst>
          </p:cNvPr>
          <p:cNvSpPr>
            <a:spLocks noGrp="1"/>
          </p:cNvSpPr>
          <p:nvPr>
            <p:ph type="subTitle" idx="1"/>
          </p:nvPr>
        </p:nvSpPr>
        <p:spPr/>
        <p:txBody>
          <a:bodyPr>
            <a:normAutofit fontScale="77500" lnSpcReduction="20000"/>
          </a:bodyPr>
          <a:lstStyle/>
          <a:p>
            <a:r>
              <a:rPr lang="en-US" u="sng" dirty="0">
                <a:solidFill>
                  <a:schemeClr val="bg1"/>
                </a:solidFill>
                <a:hlinkClick r:id="rId2">
                  <a:extLst>
                    <a:ext uri="{A12FA001-AC4F-418D-AE19-62706E023703}">
                      <ahyp:hlinkClr xmlns:ahyp="http://schemas.microsoft.com/office/drawing/2018/hyperlinkcolor" val="tx"/>
                    </a:ext>
                  </a:extLst>
                </a:hlinkClick>
              </a:rPr>
              <a:t>References:</a:t>
            </a:r>
          </a:p>
          <a:p>
            <a:endParaRPr lang="en-US" u="sng" dirty="0">
              <a:solidFill>
                <a:schemeClr val="accent6">
                  <a:lumMod val="50000"/>
                </a:schemeClr>
              </a:solidFill>
              <a:hlinkClick r:id="rId2">
                <a:extLst>
                  <a:ext uri="{A12FA001-AC4F-418D-AE19-62706E023703}">
                    <ahyp:hlinkClr xmlns:ahyp="http://schemas.microsoft.com/office/drawing/2018/hyperlinkcolor" val="tx"/>
                  </a:ext>
                </a:extLst>
              </a:hlinkClick>
            </a:endParaRPr>
          </a:p>
          <a:p>
            <a:r>
              <a:rPr lang="en-US" u="sng" dirty="0">
                <a:solidFill>
                  <a:schemeClr val="accent6">
                    <a:lumMod val="50000"/>
                  </a:schemeClr>
                </a:solidFill>
                <a:hlinkClick r:id="rId2">
                  <a:extLst>
                    <a:ext uri="{A12FA001-AC4F-418D-AE19-62706E023703}">
                      <ahyp:hlinkClr xmlns:ahyp="http://schemas.microsoft.com/office/drawing/2018/hyperlinkcolor" val="tx"/>
                    </a:ext>
                  </a:extLst>
                </a:hlinkClick>
              </a:rPr>
              <a:t>https://www.simplilearn.com/computer-vision-article</a:t>
            </a:r>
            <a:endParaRPr lang="en-US" u="sng" dirty="0">
              <a:solidFill>
                <a:schemeClr val="accent6">
                  <a:lumMod val="50000"/>
                </a:schemeClr>
              </a:solidFill>
            </a:endParaRPr>
          </a:p>
          <a:p>
            <a:r>
              <a:rPr lang="en-US" u="sng" dirty="0">
                <a:solidFill>
                  <a:schemeClr val="accent6">
                    <a:lumMod val="50000"/>
                  </a:schemeClr>
                </a:solidFill>
              </a:rPr>
              <a:t>https://www.simplilearn.com/image-processing-article</a:t>
            </a:r>
          </a:p>
        </p:txBody>
      </p:sp>
    </p:spTree>
    <p:extLst>
      <p:ext uri="{BB962C8B-B14F-4D97-AF65-F5344CB8AC3E}">
        <p14:creationId xmlns:p14="http://schemas.microsoft.com/office/powerpoint/2010/main" val="90627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EA97-0B2C-FA7E-7989-36073B5C084C}"/>
              </a:ext>
            </a:extLst>
          </p:cNvPr>
          <p:cNvSpPr>
            <a:spLocks noGrp="1"/>
          </p:cNvSpPr>
          <p:nvPr>
            <p:ph type="title"/>
          </p:nvPr>
        </p:nvSpPr>
        <p:spPr/>
        <p:txBody>
          <a:bodyPr/>
          <a:lstStyle/>
          <a:p>
            <a:r>
              <a:rPr lang="en-US" b="1" dirty="0"/>
              <a:t>What is Computer Vision?</a:t>
            </a:r>
            <a:endParaRPr lang="en-US" dirty="0"/>
          </a:p>
        </p:txBody>
      </p:sp>
      <p:pic>
        <p:nvPicPr>
          <p:cNvPr id="5" name="Content Placeholder 4">
            <a:extLst>
              <a:ext uri="{FF2B5EF4-FFF2-40B4-BE49-F238E27FC236}">
                <a16:creationId xmlns:a16="http://schemas.microsoft.com/office/drawing/2014/main" id="{C6D3E146-A3F3-C053-FC99-574EB9FF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2523" y="1987551"/>
            <a:ext cx="7969955" cy="4483100"/>
          </a:xfrm>
        </p:spPr>
      </p:pic>
    </p:spTree>
    <p:extLst>
      <p:ext uri="{BB962C8B-B14F-4D97-AF65-F5344CB8AC3E}">
        <p14:creationId xmlns:p14="http://schemas.microsoft.com/office/powerpoint/2010/main" val="398499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FFC7A68-E18E-9E5C-82F4-67E5CD39CDEA}"/>
              </a:ext>
            </a:extLst>
          </p:cNvPr>
          <p:cNvPicPr>
            <a:picLocks noChangeAspect="1"/>
          </p:cNvPicPr>
          <p:nvPr/>
        </p:nvPicPr>
        <p:blipFill rotWithShape="1">
          <a:blip r:embed="rId2">
            <a:extLst>
              <a:ext uri="{28A0092B-C50C-407E-A947-70E740481C1C}">
                <a14:useLocalDpi xmlns:a14="http://schemas.microsoft.com/office/drawing/2010/main" val="0"/>
              </a:ext>
            </a:extLst>
          </a:blip>
          <a:srcRect l="991" r="10121"/>
          <a:stretch/>
        </p:blipFill>
        <p:spPr>
          <a:xfrm>
            <a:off x="20" y="10"/>
            <a:ext cx="12191980" cy="6857990"/>
          </a:xfrm>
          <a:prstGeom prst="rect">
            <a:avLst/>
          </a:prstGeom>
          <a:noFill/>
        </p:spPr>
      </p:pic>
    </p:spTree>
    <p:extLst>
      <p:ext uri="{BB962C8B-B14F-4D97-AF65-F5344CB8AC3E}">
        <p14:creationId xmlns:p14="http://schemas.microsoft.com/office/powerpoint/2010/main" val="378167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9D56EAA-EF3B-AE7C-045F-17EC781A5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07" y="68264"/>
            <a:ext cx="9671187" cy="6721475"/>
          </a:xfrm>
          <a:prstGeom prst="rect">
            <a:avLst/>
          </a:prstGeom>
          <a:noFill/>
        </p:spPr>
      </p:pic>
    </p:spTree>
    <p:extLst>
      <p:ext uri="{BB962C8B-B14F-4D97-AF65-F5344CB8AC3E}">
        <p14:creationId xmlns:p14="http://schemas.microsoft.com/office/powerpoint/2010/main" val="4896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9DA9C2B8-048C-10BD-453E-F99BE0780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675" y="68264"/>
            <a:ext cx="6620652" cy="6721475"/>
          </a:xfrm>
          <a:prstGeom prst="rect">
            <a:avLst/>
          </a:prstGeom>
          <a:noFill/>
        </p:spPr>
      </p:pic>
    </p:spTree>
    <p:extLst>
      <p:ext uri="{BB962C8B-B14F-4D97-AF65-F5344CB8AC3E}">
        <p14:creationId xmlns:p14="http://schemas.microsoft.com/office/powerpoint/2010/main" val="404983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F9C918D0-C1E1-5539-3C76-421A24A830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10009"/>
          <a:stretch/>
        </p:blipFill>
        <p:spPr>
          <a:xfrm>
            <a:off x="120651" y="68264"/>
            <a:ext cx="11950700" cy="6721475"/>
          </a:xfrm>
          <a:noFill/>
        </p:spPr>
      </p:pic>
    </p:spTree>
    <p:extLst>
      <p:ext uri="{BB962C8B-B14F-4D97-AF65-F5344CB8AC3E}">
        <p14:creationId xmlns:p14="http://schemas.microsoft.com/office/powerpoint/2010/main" val="34582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 circuit&#10;&#10;Description automatically generated">
            <a:extLst>
              <a:ext uri="{FF2B5EF4-FFF2-40B4-BE49-F238E27FC236}">
                <a16:creationId xmlns:a16="http://schemas.microsoft.com/office/drawing/2014/main" id="{2C32898B-0150-C5E1-4B92-64F938E85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609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00711042-EE5A-76EB-68EA-8B0C714265BD}"/>
              </a:ext>
            </a:extLst>
          </p:cNvPr>
          <p:cNvPicPr>
            <a:picLocks noChangeAspect="1"/>
          </p:cNvPicPr>
          <p:nvPr/>
        </p:nvPicPr>
        <p:blipFill rotWithShape="1">
          <a:blip r:embed="rId2">
            <a:extLst>
              <a:ext uri="{28A0092B-C50C-407E-A947-70E740481C1C}">
                <a14:useLocalDpi xmlns:a14="http://schemas.microsoft.com/office/drawing/2010/main" val="0"/>
              </a:ext>
            </a:extLst>
          </a:blip>
          <a:srcRect l="-1008" t="793" r="1009" b="21091"/>
          <a:stretch/>
        </p:blipFill>
        <p:spPr>
          <a:xfrm>
            <a:off x="0" y="408"/>
            <a:ext cx="12191999" cy="6789332"/>
          </a:xfrm>
          <a:prstGeom prst="rect">
            <a:avLst/>
          </a:prstGeom>
          <a:noFill/>
        </p:spPr>
      </p:pic>
    </p:spTree>
    <p:extLst>
      <p:ext uri="{BB962C8B-B14F-4D97-AF65-F5344CB8AC3E}">
        <p14:creationId xmlns:p14="http://schemas.microsoft.com/office/powerpoint/2010/main" val="179845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248</TotalTime>
  <Words>1058</Words>
  <Application>Microsoft Office PowerPoint</Application>
  <PresentationFormat>Widescreen</PresentationFormat>
  <Paragraphs>94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Wireframe Building 16x9</vt:lpstr>
      <vt:lpstr>Computer Vision</vt:lpstr>
      <vt:lpstr>Table of Contents</vt:lpstr>
      <vt:lpstr>What is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Algorithms</vt:lpstr>
      <vt:lpstr>Challenges of Computer Vision?  </vt:lpstr>
      <vt:lpstr>Computer Vision Benefits</vt:lpstr>
      <vt:lpstr>Computer Vision Disadvantages</vt:lpstr>
      <vt:lpstr>What Is an Image?</vt:lpstr>
      <vt:lpstr>PowerPoint Presentation</vt:lpstr>
      <vt:lpstr>Types of Image Processing</vt:lpstr>
      <vt:lpstr>Fundamental Image Processing Steps</vt:lpstr>
      <vt:lpstr>PowerPoint Presentation</vt:lpstr>
      <vt:lpstr>Medical Image Retrieval</vt:lpstr>
      <vt:lpstr>Traffic Sensing Technologies</vt:lpstr>
      <vt:lpstr>Image Reconstruction</vt:lpstr>
      <vt:lpstr>Face Detection</vt:lpstr>
      <vt:lpstr>Benefits of Image Processing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sara abd elmoaty</dc:creator>
  <cp:lastModifiedBy>sara abd elmoaty</cp:lastModifiedBy>
  <cp:revision>6</cp:revision>
  <dcterms:created xsi:type="dcterms:W3CDTF">2023-02-01T16:47:07Z</dcterms:created>
  <dcterms:modified xsi:type="dcterms:W3CDTF">2023-02-01T20:55:24Z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